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bookmarkIdSeed="2">
  <p:sldMasterIdLst>
    <p:sldMasterId id="2147483648" r:id="rId1"/>
  </p:sldMasterIdLst>
  <p:notesMasterIdLst>
    <p:notesMasterId r:id="rId22"/>
  </p:notesMasterIdLst>
  <p:handoutMasterIdLst>
    <p:handoutMasterId r:id="rId23"/>
  </p:handoutMasterIdLst>
  <p:sldIdLst>
    <p:sldId id="330" r:id="rId2"/>
    <p:sldId id="635" r:id="rId3"/>
    <p:sldId id="680" r:id="rId4"/>
    <p:sldId id="681" r:id="rId5"/>
    <p:sldId id="683" r:id="rId6"/>
    <p:sldId id="690" r:id="rId7"/>
    <p:sldId id="691" r:id="rId8"/>
    <p:sldId id="692" r:id="rId9"/>
    <p:sldId id="700" r:id="rId10"/>
    <p:sldId id="699" r:id="rId11"/>
    <p:sldId id="684" r:id="rId12"/>
    <p:sldId id="685" r:id="rId13"/>
    <p:sldId id="688" r:id="rId14"/>
    <p:sldId id="689" r:id="rId15"/>
    <p:sldId id="687" r:id="rId16"/>
    <p:sldId id="693" r:id="rId17"/>
    <p:sldId id="694" r:id="rId18"/>
    <p:sldId id="695" r:id="rId19"/>
    <p:sldId id="696" r:id="rId20"/>
    <p:sldId id="679" r:id="rId21"/>
  </p:sldIdLst>
  <p:sldSz cx="9144000" cy="6858000" type="screen4x3"/>
  <p:notesSz cx="6875463" cy="10002838"/>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p15:clr>
            <a:srgbClr val="A4A3A4"/>
          </p15:clr>
        </p15:guide>
        <p15:guide id="2" pos="2131">
          <p15:clr>
            <a:srgbClr val="A4A3A4"/>
          </p15:clr>
        </p15:guide>
        <p15:guide id="3" orient="horz" pos="3151">
          <p15:clr>
            <a:srgbClr val="A4A3A4"/>
          </p15:clr>
        </p15:guide>
        <p15:guide id="4" pos="216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9700"/>
    <a:srgbClr val="FFF1DD"/>
    <a:srgbClr val="E68900"/>
    <a:srgbClr val="FFF7EB"/>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8412" autoAdjust="0"/>
    <p:restoredTop sz="94680" autoAdjust="0"/>
  </p:normalViewPr>
  <p:slideViewPr>
    <p:cSldViewPr>
      <p:cViewPr varScale="1">
        <p:scale>
          <a:sx n="78" d="100"/>
          <a:sy n="78" d="100"/>
        </p:scale>
        <p:origin x="894" y="66"/>
      </p:cViewPr>
      <p:guideLst>
        <p:guide orient="horz" pos="2160"/>
        <p:guide pos="2880"/>
      </p:guideLst>
    </p:cSldViewPr>
  </p:slideViewPr>
  <p:outlineViewPr>
    <p:cViewPr>
      <p:scale>
        <a:sx n="33" d="100"/>
        <a:sy n="33" d="100"/>
      </p:scale>
      <p:origin x="0" y="34291"/>
    </p:cViewPr>
  </p:outlineViewPr>
  <p:notesTextViewPr>
    <p:cViewPr>
      <p:scale>
        <a:sx n="100" d="100"/>
        <a:sy n="100" d="100"/>
      </p:scale>
      <p:origin x="0" y="0"/>
    </p:cViewPr>
  </p:notesTextViewPr>
  <p:sorterViewPr>
    <p:cViewPr>
      <p:scale>
        <a:sx n="142" d="100"/>
        <a:sy n="142" d="100"/>
      </p:scale>
      <p:origin x="0" y="0"/>
    </p:cViewPr>
  </p:sorterViewPr>
  <p:notesViewPr>
    <p:cSldViewPr>
      <p:cViewPr>
        <p:scale>
          <a:sx n="112" d="100"/>
          <a:sy n="112" d="100"/>
        </p:scale>
        <p:origin x="1014" y="-3408"/>
      </p:cViewPr>
      <p:guideLst>
        <p:guide orient="horz" pos="3108"/>
        <p:guide pos="2131"/>
        <p:guide orient="horz" pos="3151"/>
        <p:guide pos="216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1"/>
            <a:ext cx="2979583" cy="500464"/>
          </a:xfrm>
          <a:prstGeom prst="rect">
            <a:avLst/>
          </a:prstGeom>
          <a:noFill/>
          <a:ln w="9525">
            <a:noFill/>
            <a:miter lim="800000"/>
            <a:headEnd/>
            <a:tailEnd/>
          </a:ln>
          <a:effectLst/>
        </p:spPr>
        <p:txBody>
          <a:bodyPr vert="horz" wrap="square" lIns="92775" tIns="46388" rIns="92775" bIns="46388" numCol="1" anchor="t" anchorCtr="0" compatLnSpc="1">
            <a:prstTxWarp prst="textNoShape">
              <a:avLst/>
            </a:prstTxWarp>
          </a:bodyPr>
          <a:lstStyle>
            <a:lvl1pPr>
              <a:defRPr sz="1200">
                <a:latin typeface="Times" charset="0"/>
                <a:ea typeface="+mn-ea"/>
                <a:cs typeface="+mn-cs"/>
              </a:defRPr>
            </a:lvl1pPr>
          </a:lstStyle>
          <a:p>
            <a:pPr>
              <a:defRPr/>
            </a:pPr>
            <a:endParaRPr lang="nl-NL"/>
          </a:p>
        </p:txBody>
      </p:sp>
      <p:sp>
        <p:nvSpPr>
          <p:cNvPr id="17411" name="Rectangle 3"/>
          <p:cNvSpPr>
            <a:spLocks noGrp="1" noChangeArrowheads="1"/>
          </p:cNvSpPr>
          <p:nvPr>
            <p:ph type="dt" sz="quarter" idx="1"/>
          </p:nvPr>
        </p:nvSpPr>
        <p:spPr bwMode="auto">
          <a:xfrm>
            <a:off x="3895881" y="1"/>
            <a:ext cx="2979582" cy="500464"/>
          </a:xfrm>
          <a:prstGeom prst="rect">
            <a:avLst/>
          </a:prstGeom>
          <a:noFill/>
          <a:ln w="9525">
            <a:noFill/>
            <a:miter lim="800000"/>
            <a:headEnd/>
            <a:tailEnd/>
          </a:ln>
          <a:effectLst/>
        </p:spPr>
        <p:txBody>
          <a:bodyPr vert="horz" wrap="square" lIns="92775" tIns="46388" rIns="92775" bIns="46388" numCol="1" anchor="t" anchorCtr="0" compatLnSpc="1">
            <a:prstTxWarp prst="textNoShape">
              <a:avLst/>
            </a:prstTxWarp>
          </a:bodyPr>
          <a:lstStyle>
            <a:lvl1pPr algn="r">
              <a:defRPr sz="1200">
                <a:latin typeface="Times" charset="0"/>
                <a:ea typeface="+mn-ea"/>
                <a:cs typeface="+mn-cs"/>
              </a:defRPr>
            </a:lvl1pPr>
          </a:lstStyle>
          <a:p>
            <a:pPr>
              <a:defRPr/>
            </a:pPr>
            <a:endParaRPr lang="nl-NL"/>
          </a:p>
        </p:txBody>
      </p:sp>
      <p:sp>
        <p:nvSpPr>
          <p:cNvPr id="17412" name="Rectangle 4"/>
          <p:cNvSpPr>
            <a:spLocks noGrp="1" noChangeArrowheads="1"/>
          </p:cNvSpPr>
          <p:nvPr>
            <p:ph type="ftr" sz="quarter" idx="2"/>
          </p:nvPr>
        </p:nvSpPr>
        <p:spPr bwMode="auto">
          <a:xfrm>
            <a:off x="0" y="9502375"/>
            <a:ext cx="2979583" cy="500463"/>
          </a:xfrm>
          <a:prstGeom prst="rect">
            <a:avLst/>
          </a:prstGeom>
          <a:noFill/>
          <a:ln w="9525">
            <a:noFill/>
            <a:miter lim="800000"/>
            <a:headEnd/>
            <a:tailEnd/>
          </a:ln>
          <a:effectLst/>
        </p:spPr>
        <p:txBody>
          <a:bodyPr vert="horz" wrap="square" lIns="92775" tIns="46388" rIns="92775" bIns="46388" numCol="1" anchor="b" anchorCtr="0" compatLnSpc="1">
            <a:prstTxWarp prst="textNoShape">
              <a:avLst/>
            </a:prstTxWarp>
          </a:bodyPr>
          <a:lstStyle>
            <a:lvl1pPr>
              <a:defRPr sz="1200">
                <a:latin typeface="Times" charset="0"/>
                <a:ea typeface="+mn-ea"/>
                <a:cs typeface="+mn-cs"/>
              </a:defRPr>
            </a:lvl1pPr>
          </a:lstStyle>
          <a:p>
            <a:pPr>
              <a:defRPr/>
            </a:pPr>
            <a:endParaRPr lang="nl-NL"/>
          </a:p>
        </p:txBody>
      </p:sp>
      <p:sp>
        <p:nvSpPr>
          <p:cNvPr id="17413" name="Rectangle 5"/>
          <p:cNvSpPr>
            <a:spLocks noGrp="1" noChangeArrowheads="1"/>
          </p:cNvSpPr>
          <p:nvPr>
            <p:ph type="sldNum" sz="quarter" idx="3"/>
          </p:nvPr>
        </p:nvSpPr>
        <p:spPr bwMode="auto">
          <a:xfrm>
            <a:off x="3895881" y="9502375"/>
            <a:ext cx="2979582" cy="500463"/>
          </a:xfrm>
          <a:prstGeom prst="rect">
            <a:avLst/>
          </a:prstGeom>
          <a:noFill/>
          <a:ln w="9525">
            <a:noFill/>
            <a:miter lim="800000"/>
            <a:headEnd/>
            <a:tailEnd/>
          </a:ln>
          <a:effectLst/>
        </p:spPr>
        <p:txBody>
          <a:bodyPr vert="horz" wrap="square" lIns="92775" tIns="46388" rIns="92775" bIns="46388" numCol="1" anchor="b" anchorCtr="0" compatLnSpc="1">
            <a:prstTxWarp prst="textNoShape">
              <a:avLst/>
            </a:prstTxWarp>
          </a:bodyPr>
          <a:lstStyle>
            <a:lvl1pPr algn="r">
              <a:defRPr sz="1200"/>
            </a:lvl1pPr>
          </a:lstStyle>
          <a:p>
            <a:pPr>
              <a:defRPr/>
            </a:pPr>
            <a:fld id="{6B310A14-2214-4BAE-B771-CDC3A8031AFF}" type="slidenum">
              <a:rPr lang="nl-NL" altLang="nl-NL"/>
              <a:pPr>
                <a:defRPr/>
              </a:pPr>
              <a:t>‹nr.›</a:t>
            </a:fld>
            <a:endParaRPr lang="nl-NL" altLang="nl-NL"/>
          </a:p>
        </p:txBody>
      </p:sp>
    </p:spTree>
    <p:extLst>
      <p:ext uri="{BB962C8B-B14F-4D97-AF65-F5344CB8AC3E}">
        <p14:creationId xmlns:p14="http://schemas.microsoft.com/office/powerpoint/2010/main" val="18779911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1"/>
            <a:ext cx="2979583" cy="500464"/>
          </a:xfrm>
          <a:prstGeom prst="rect">
            <a:avLst/>
          </a:prstGeom>
          <a:noFill/>
          <a:ln w="9525">
            <a:noFill/>
            <a:miter lim="800000"/>
            <a:headEnd/>
            <a:tailEnd/>
          </a:ln>
          <a:effectLst/>
        </p:spPr>
        <p:txBody>
          <a:bodyPr vert="horz" wrap="square" lIns="92775" tIns="46388" rIns="92775" bIns="46388" numCol="1" anchor="t"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5123" name="Rectangle 3"/>
          <p:cNvSpPr>
            <a:spLocks noGrp="1" noChangeArrowheads="1"/>
          </p:cNvSpPr>
          <p:nvPr>
            <p:ph type="dt" idx="1"/>
          </p:nvPr>
        </p:nvSpPr>
        <p:spPr bwMode="auto">
          <a:xfrm>
            <a:off x="3895881" y="1"/>
            <a:ext cx="2979582" cy="500464"/>
          </a:xfrm>
          <a:prstGeom prst="rect">
            <a:avLst/>
          </a:prstGeom>
          <a:noFill/>
          <a:ln w="9525">
            <a:noFill/>
            <a:miter lim="800000"/>
            <a:headEnd/>
            <a:tailEnd/>
          </a:ln>
          <a:effectLst/>
        </p:spPr>
        <p:txBody>
          <a:bodyPr vert="horz" wrap="square" lIns="92775" tIns="46388" rIns="92775" bIns="46388" numCol="1" anchor="t" anchorCtr="0" compatLnSpc="1">
            <a:prstTxWarp prst="textNoShape">
              <a:avLst/>
            </a:prstTxWarp>
          </a:bodyPr>
          <a:lstStyle>
            <a:lvl1pPr algn="r">
              <a:defRPr sz="1200">
                <a:latin typeface="Times" charset="0"/>
                <a:ea typeface="+mn-ea"/>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936625" y="749300"/>
            <a:ext cx="5002213" cy="37512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16299" y="4751993"/>
            <a:ext cx="5042867" cy="4500955"/>
          </a:xfrm>
          <a:prstGeom prst="rect">
            <a:avLst/>
          </a:prstGeom>
          <a:noFill/>
          <a:ln w="9525">
            <a:noFill/>
            <a:miter lim="800000"/>
            <a:headEnd/>
            <a:tailEnd/>
          </a:ln>
          <a:effectLst/>
        </p:spPr>
        <p:txBody>
          <a:bodyPr vert="horz" wrap="square" lIns="92775" tIns="46388" rIns="92775" bIns="4638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9502375"/>
            <a:ext cx="2979583" cy="500463"/>
          </a:xfrm>
          <a:prstGeom prst="rect">
            <a:avLst/>
          </a:prstGeom>
          <a:noFill/>
          <a:ln w="9525">
            <a:noFill/>
            <a:miter lim="800000"/>
            <a:headEnd/>
            <a:tailEnd/>
          </a:ln>
          <a:effectLst/>
        </p:spPr>
        <p:txBody>
          <a:bodyPr vert="horz" wrap="square" lIns="92775" tIns="46388" rIns="92775" bIns="46388" numCol="1" anchor="b"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5127" name="Rectangle 7"/>
          <p:cNvSpPr>
            <a:spLocks noGrp="1" noChangeArrowheads="1"/>
          </p:cNvSpPr>
          <p:nvPr>
            <p:ph type="sldNum" sz="quarter" idx="5"/>
          </p:nvPr>
        </p:nvSpPr>
        <p:spPr bwMode="auto">
          <a:xfrm>
            <a:off x="3895881" y="9502375"/>
            <a:ext cx="2979582" cy="500463"/>
          </a:xfrm>
          <a:prstGeom prst="rect">
            <a:avLst/>
          </a:prstGeom>
          <a:noFill/>
          <a:ln w="9525">
            <a:noFill/>
            <a:miter lim="800000"/>
            <a:headEnd/>
            <a:tailEnd/>
          </a:ln>
          <a:effectLst/>
        </p:spPr>
        <p:txBody>
          <a:bodyPr vert="horz" wrap="square" lIns="92775" tIns="46388" rIns="92775" bIns="46388" numCol="1" anchor="b" anchorCtr="0" compatLnSpc="1">
            <a:prstTxWarp prst="textNoShape">
              <a:avLst/>
            </a:prstTxWarp>
          </a:bodyPr>
          <a:lstStyle>
            <a:lvl1pPr algn="r">
              <a:defRPr sz="1200"/>
            </a:lvl1pPr>
          </a:lstStyle>
          <a:p>
            <a:pPr>
              <a:defRPr/>
            </a:pPr>
            <a:fld id="{4A9A0883-016F-47EE-80F9-8C677C2A1317}" type="slidenum">
              <a:rPr lang="en-US" altLang="nl-NL"/>
              <a:pPr>
                <a:defRPr/>
              </a:pPr>
              <a:t>‹nr.›</a:t>
            </a:fld>
            <a:endParaRPr lang="en-US" altLang="nl-NL"/>
          </a:p>
        </p:txBody>
      </p:sp>
    </p:spTree>
    <p:extLst>
      <p:ext uri="{BB962C8B-B14F-4D97-AF65-F5344CB8AC3E}">
        <p14:creationId xmlns:p14="http://schemas.microsoft.com/office/powerpoint/2010/main" val="22167046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a:t>
            </a:fld>
            <a:endParaRPr lang="en-US" altLang="nl-NL"/>
          </a:p>
        </p:txBody>
      </p:sp>
    </p:spTree>
    <p:extLst>
      <p:ext uri="{BB962C8B-B14F-4D97-AF65-F5344CB8AC3E}">
        <p14:creationId xmlns:p14="http://schemas.microsoft.com/office/powerpoint/2010/main" val="2435123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Als de aanvraag </a:t>
            </a:r>
            <a:r>
              <a:rPr lang="nl-NL" dirty="0" err="1" smtClean="0"/>
              <a:t>uin</a:t>
            </a:r>
            <a:r>
              <a:rPr lang="nl-NL" dirty="0" smtClean="0"/>
              <a:t> uitvoering is dan kun je dit volgen op het historie scherm.</a:t>
            </a:r>
          </a:p>
          <a:p>
            <a:r>
              <a:rPr lang="nl-NL" dirty="0" smtClean="0"/>
              <a:t>Ook kun je hier de aanvraag (nogmaals) downloaden, weggooien, bekijken of hergebruiken</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10</a:t>
            </a:fld>
            <a:endParaRPr lang="en-US" altLang="nl-NL"/>
          </a:p>
        </p:txBody>
      </p:sp>
    </p:spTree>
    <p:extLst>
      <p:ext uri="{BB962C8B-B14F-4D97-AF65-F5344CB8AC3E}">
        <p14:creationId xmlns:p14="http://schemas.microsoft.com/office/powerpoint/2010/main" val="3422309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11</a:t>
            </a:fld>
            <a:endParaRPr lang="en-US" altLang="nl-NL"/>
          </a:p>
        </p:txBody>
      </p:sp>
    </p:spTree>
    <p:extLst>
      <p:ext uri="{BB962C8B-B14F-4D97-AF65-F5344CB8AC3E}">
        <p14:creationId xmlns:p14="http://schemas.microsoft.com/office/powerpoint/2010/main" val="1856348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Let even op dat je in het fiets open data portaal zit, er is ook een auto variant</a:t>
            </a:r>
          </a:p>
          <a:p>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12</a:t>
            </a:fld>
            <a:endParaRPr lang="en-US" altLang="nl-NL"/>
          </a:p>
        </p:txBody>
      </p:sp>
    </p:spTree>
    <p:extLst>
      <p:ext uri="{BB962C8B-B14F-4D97-AF65-F5344CB8AC3E}">
        <p14:creationId xmlns:p14="http://schemas.microsoft.com/office/powerpoint/2010/main" val="2942771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locatieselectie wordt je begrensd op 10 locaties, verder in dit aanvraag scherm de verplichting om een email adres in te vullen en een anti robot  faciliteit.</a:t>
            </a:r>
          </a:p>
          <a:p>
            <a:endParaRPr lang="nl-NL" dirty="0" smtClean="0"/>
          </a:p>
          <a:p>
            <a:r>
              <a:rPr lang="nl-NL" dirty="0" smtClean="0"/>
              <a:t>Als de aanvraag gestart is  krijg je in de open data geen voortgangsbericht te zien, afwachten tot de data er zijn. Daar krijg je dan een email bericht van met de downloadlink erin.</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13</a:t>
            </a:fld>
            <a:endParaRPr lang="en-US" altLang="nl-NL"/>
          </a:p>
        </p:txBody>
      </p:sp>
    </p:spTree>
    <p:extLst>
      <p:ext uri="{BB962C8B-B14F-4D97-AF65-F5344CB8AC3E}">
        <p14:creationId xmlns:p14="http://schemas.microsoft.com/office/powerpoint/2010/main" val="2396886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14</a:t>
            </a:fld>
            <a:endParaRPr lang="en-US" altLang="nl-NL"/>
          </a:p>
        </p:txBody>
      </p:sp>
    </p:spTree>
    <p:extLst>
      <p:ext uri="{BB962C8B-B14F-4D97-AF65-F5344CB8AC3E}">
        <p14:creationId xmlns:p14="http://schemas.microsoft.com/office/powerpoint/2010/main" val="74649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principe één regel per locatie per gevraagde aggregatie periode</a:t>
            </a:r>
          </a:p>
          <a:p>
            <a:r>
              <a:rPr lang="nl-NL" dirty="0" smtClean="0"/>
              <a:t>Dus: een maand uur data voor 2 locaties levert:</a:t>
            </a:r>
          </a:p>
          <a:p>
            <a:r>
              <a:rPr lang="nl-NL" dirty="0" smtClean="0"/>
              <a:t>30 dagen * 24 uur * 2 locaties = 1440 regels Excel op</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15</a:t>
            </a:fld>
            <a:endParaRPr lang="en-US" altLang="nl-NL"/>
          </a:p>
        </p:txBody>
      </p:sp>
    </p:spTree>
    <p:extLst>
      <p:ext uri="{BB962C8B-B14F-4D97-AF65-F5344CB8AC3E}">
        <p14:creationId xmlns:p14="http://schemas.microsoft.com/office/powerpoint/2010/main" val="2518707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16</a:t>
            </a:fld>
            <a:endParaRPr lang="en-US" altLang="nl-NL"/>
          </a:p>
        </p:txBody>
      </p:sp>
    </p:spTree>
    <p:extLst>
      <p:ext uri="{BB962C8B-B14F-4D97-AF65-F5344CB8AC3E}">
        <p14:creationId xmlns:p14="http://schemas.microsoft.com/office/powerpoint/2010/main" val="347850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Informatie over draaitabellen vind je in de Excel help functie.</a:t>
            </a:r>
          </a:p>
          <a:p>
            <a:r>
              <a:rPr lang="nl-NL" dirty="0" smtClean="0"/>
              <a:t>Het lijkt ingewikkeld, maar valt best mee.</a:t>
            </a:r>
          </a:p>
          <a:p>
            <a:r>
              <a:rPr lang="nl-NL" dirty="0" smtClean="0"/>
              <a:t>Bedenk wat je in de rijen en wat je in de kolommen van je tabel wilt zien.</a:t>
            </a:r>
          </a:p>
          <a:p>
            <a:r>
              <a:rPr lang="nl-NL" dirty="0" smtClean="0"/>
              <a:t>De cellen op de kruising zijn bij fietsdate eigenlijk altijd </a:t>
            </a:r>
            <a:r>
              <a:rPr lang="nl-NL" dirty="0" err="1" smtClean="0"/>
              <a:t>count</a:t>
            </a:r>
            <a:r>
              <a:rPr lang="nl-NL" dirty="0" smtClean="0"/>
              <a:t> </a:t>
            </a:r>
            <a:r>
              <a:rPr lang="nl-NL" dirty="0" err="1" smtClean="0"/>
              <a:t>to</a:t>
            </a:r>
            <a:r>
              <a:rPr lang="nl-NL" dirty="0" smtClean="0"/>
              <a:t> of </a:t>
            </a:r>
            <a:r>
              <a:rPr lang="nl-NL" dirty="0" err="1" smtClean="0"/>
              <a:t>count</a:t>
            </a:r>
            <a:r>
              <a:rPr lang="nl-NL" dirty="0" smtClean="0"/>
              <a:t> </a:t>
            </a:r>
            <a:r>
              <a:rPr lang="nl-NL" dirty="0" err="1" smtClean="0"/>
              <a:t>from</a:t>
            </a:r>
            <a:r>
              <a:rPr lang="nl-NL" dirty="0" smtClean="0"/>
              <a:t> of totaal. </a:t>
            </a:r>
          </a:p>
          <a:p>
            <a:r>
              <a:rPr lang="nl-NL" dirty="0" smtClean="0"/>
              <a:t>Met aantal krijg je het aantal cijfers dat er is, dat kan handig zijn om je compleetheid te toetsen</a:t>
            </a:r>
          </a:p>
          <a:p>
            <a:r>
              <a:rPr lang="nl-NL" dirty="0" smtClean="0"/>
              <a:t>Met som krijg je de intensiteiten</a:t>
            </a:r>
          </a:p>
          <a:p>
            <a:r>
              <a:rPr lang="nl-NL" dirty="0" smtClean="0"/>
              <a:t>Geavanceerd: rapport filter en dan data uitsluiten die een -1 waarde hebben, dat zijn namelijk foutieve data</a:t>
            </a:r>
          </a:p>
          <a:p>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17</a:t>
            </a:fld>
            <a:endParaRPr lang="en-US" altLang="nl-NL"/>
          </a:p>
        </p:txBody>
      </p:sp>
    </p:spTree>
    <p:extLst>
      <p:ext uri="{BB962C8B-B14F-4D97-AF65-F5344CB8AC3E}">
        <p14:creationId xmlns:p14="http://schemas.microsoft.com/office/powerpoint/2010/main" val="3523252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Aan de draaitabel kun je een grafiek toevoegen.</a:t>
            </a:r>
          </a:p>
          <a:p>
            <a:r>
              <a:rPr lang="nl-NL" dirty="0" smtClean="0"/>
              <a:t>De meest logische voor dit type data is de lijngrafiek waarbij je er wel voor moet zorgen dat in je rijen de tijd staat.</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18</a:t>
            </a:fld>
            <a:endParaRPr lang="en-US" altLang="nl-NL"/>
          </a:p>
        </p:txBody>
      </p:sp>
    </p:spTree>
    <p:extLst>
      <p:ext uri="{BB962C8B-B14F-4D97-AF65-F5344CB8AC3E}">
        <p14:creationId xmlns:p14="http://schemas.microsoft.com/office/powerpoint/2010/main" val="367625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19</a:t>
            </a:fld>
            <a:endParaRPr lang="en-US" altLang="nl-NL"/>
          </a:p>
        </p:txBody>
      </p:sp>
    </p:spTree>
    <p:extLst>
      <p:ext uri="{BB962C8B-B14F-4D97-AF65-F5344CB8AC3E}">
        <p14:creationId xmlns:p14="http://schemas.microsoft.com/office/powerpoint/2010/main" val="896461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2</a:t>
            </a:fld>
            <a:endParaRPr lang="en-US" altLang="nl-NL"/>
          </a:p>
        </p:txBody>
      </p:sp>
    </p:spTree>
    <p:extLst>
      <p:ext uri="{BB962C8B-B14F-4D97-AF65-F5344CB8AC3E}">
        <p14:creationId xmlns:p14="http://schemas.microsoft.com/office/powerpoint/2010/main" val="3395892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20</a:t>
            </a:fld>
            <a:endParaRPr lang="en-US" altLang="nl-NL"/>
          </a:p>
        </p:txBody>
      </p:sp>
    </p:spTree>
    <p:extLst>
      <p:ext uri="{BB962C8B-B14F-4D97-AF65-F5344CB8AC3E}">
        <p14:creationId xmlns:p14="http://schemas.microsoft.com/office/powerpoint/2010/main" val="3150803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Daarnaast is nog een XML beschrijving voor een meer uitgebreide variant gemaakt met bijvoorbeeld mogelijkheden voor samengestelde kruispunten, meerder typen fietsvoertuigen…...</a:t>
            </a:r>
          </a:p>
          <a:p>
            <a:r>
              <a:rPr lang="nl-NL" dirty="0" smtClean="0"/>
              <a:t>Wanneer deze geïmplementeerd gaat worden is mede afhankelijk van het aanbod van deze data.</a:t>
            </a:r>
          </a:p>
          <a:p>
            <a:endParaRPr lang="nl-NL" dirty="0"/>
          </a:p>
          <a:p>
            <a:r>
              <a:rPr lang="nl-NL" dirty="0" smtClean="0"/>
              <a:t>In de light variant is een mogelijkheid voor </a:t>
            </a:r>
            <a:r>
              <a:rPr lang="nl-NL" dirty="0" err="1" smtClean="0"/>
              <a:t>snelheidsklasses</a:t>
            </a:r>
            <a:r>
              <a:rPr lang="nl-NL" dirty="0" smtClean="0"/>
              <a:t>, die gaat in principe wel op relatief korte termijn geïmplementeerd worden</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3</a:t>
            </a:fld>
            <a:endParaRPr lang="en-US" altLang="nl-NL"/>
          </a:p>
        </p:txBody>
      </p:sp>
    </p:spTree>
    <p:extLst>
      <p:ext uri="{BB962C8B-B14F-4D97-AF65-F5344CB8AC3E}">
        <p14:creationId xmlns:p14="http://schemas.microsoft.com/office/powerpoint/2010/main" val="3437231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nl-NL" sz="1200" dirty="0" smtClean="0"/>
              <a:t>Deze demonstratie plaatjes komen uit de testomgeving van Dexter, aangezien NDW het beleid heeft dat NDW medewerkers niet verantwoordelijk zijn voor het vullen van de productie database</a:t>
            </a:r>
          </a:p>
          <a:p>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4</a:t>
            </a:fld>
            <a:endParaRPr lang="en-US" altLang="nl-NL"/>
          </a:p>
        </p:txBody>
      </p:sp>
    </p:spTree>
    <p:extLst>
      <p:ext uri="{BB962C8B-B14F-4D97-AF65-F5344CB8AC3E}">
        <p14:creationId xmlns:p14="http://schemas.microsoft.com/office/powerpoint/2010/main" val="3748551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smtClean="0"/>
              <a:t>De look en feel van het open data platform is grotendeels gelijk aan </a:t>
            </a:r>
            <a:r>
              <a:rPr lang="nl-NL" sz="1200" dirty="0" smtClean="0"/>
              <a:t>Dexter</a:t>
            </a:r>
          </a:p>
          <a:p>
            <a:endParaRPr lang="nl-NL" dirty="0"/>
          </a:p>
          <a:p>
            <a:r>
              <a:rPr lang="nl-NL" dirty="0" smtClean="0"/>
              <a:t>In de volgende sheets worden de stappen doorlopen, daarna volgt een samenvattende sheet met vooral tekst. Deze is in de presentatie ‘verborgen’</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5</a:t>
            </a:fld>
            <a:endParaRPr lang="en-US" altLang="nl-NL"/>
          </a:p>
        </p:txBody>
      </p:sp>
    </p:spTree>
    <p:extLst>
      <p:ext uri="{BB962C8B-B14F-4D97-AF65-F5344CB8AC3E}">
        <p14:creationId xmlns:p14="http://schemas.microsoft.com/office/powerpoint/2010/main" val="668145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Een of meer datum bereiken opgeven</a:t>
            </a:r>
          </a:p>
          <a:p>
            <a:r>
              <a:rPr lang="nl-NL" dirty="0" smtClean="0"/>
              <a:t>Een of meer tijdvakken opgeven (vrij te </a:t>
            </a:r>
            <a:r>
              <a:rPr lang="nl-NL" dirty="0" err="1" smtClean="0"/>
              <a:t>keizen</a:t>
            </a:r>
            <a:r>
              <a:rPr lang="nl-NL" dirty="0" smtClean="0"/>
              <a:t>, mogen niet overlappen)</a:t>
            </a:r>
          </a:p>
          <a:p>
            <a:r>
              <a:rPr lang="nl-NL" dirty="0" err="1" smtClean="0"/>
              <a:t>Dagtypen</a:t>
            </a:r>
            <a:r>
              <a:rPr lang="nl-NL" dirty="0" smtClean="0"/>
              <a:t> kiezen</a:t>
            </a:r>
          </a:p>
          <a:p>
            <a:r>
              <a:rPr lang="nl-NL" dirty="0" smtClean="0"/>
              <a:t>Beslissing </a:t>
            </a:r>
            <a:r>
              <a:rPr lang="nl-NL" dirty="0" err="1" smtClean="0"/>
              <a:t>mbt</a:t>
            </a:r>
            <a:r>
              <a:rPr lang="nl-NL" dirty="0" smtClean="0"/>
              <a:t> feestdagen</a:t>
            </a:r>
          </a:p>
          <a:p>
            <a:r>
              <a:rPr lang="nl-NL" dirty="0" smtClean="0"/>
              <a:t>Eventueel uitsluitingen meenemen (later meer hierover)</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6</a:t>
            </a:fld>
            <a:endParaRPr lang="en-US" altLang="nl-NL"/>
          </a:p>
        </p:txBody>
      </p:sp>
    </p:spTree>
    <p:extLst>
      <p:ext uri="{BB962C8B-B14F-4D97-AF65-F5344CB8AC3E}">
        <p14:creationId xmlns:p14="http://schemas.microsoft.com/office/powerpoint/2010/main" val="4186667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Aggregatieperiode kiezen, hoe wil je je gegevens gesommeerd, bijvoorbeeld een datumbereik van een maand met aggregatie per dag geeft 30/31 regels in je output</a:t>
            </a:r>
          </a:p>
          <a:p>
            <a:endParaRPr lang="nl-NL" dirty="0"/>
          </a:p>
          <a:p>
            <a:r>
              <a:rPr lang="nl-NL" dirty="0" smtClean="0"/>
              <a:t>Output vorm:</a:t>
            </a:r>
          </a:p>
          <a:p>
            <a:r>
              <a:rPr lang="nl-NL" dirty="0" err="1" smtClean="0"/>
              <a:t>csv</a:t>
            </a:r>
            <a:r>
              <a:rPr lang="nl-NL" dirty="0" smtClean="0"/>
              <a:t> (vooral geschikt voor grote aanvragen of aanvragen die je wilt </a:t>
            </a:r>
            <a:r>
              <a:rPr lang="nl-NL" dirty="0" err="1" smtClean="0"/>
              <a:t>nabewerken</a:t>
            </a:r>
            <a:r>
              <a:rPr lang="nl-NL" dirty="0" smtClean="0"/>
              <a:t> met programmatuur)</a:t>
            </a:r>
          </a:p>
          <a:p>
            <a:endParaRPr lang="nl-NL" dirty="0"/>
          </a:p>
          <a:p>
            <a:r>
              <a:rPr lang="nl-NL" dirty="0" smtClean="0"/>
              <a:t>Excel levert iets op wat in elk geval direct leesbaar  in kolommen is opgedeeld</a:t>
            </a:r>
          </a:p>
          <a:p>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7</a:t>
            </a:fld>
            <a:endParaRPr lang="en-US" altLang="nl-NL"/>
          </a:p>
        </p:txBody>
      </p:sp>
    </p:spTree>
    <p:extLst>
      <p:ext uri="{BB962C8B-B14F-4D97-AF65-F5344CB8AC3E}">
        <p14:creationId xmlns:p14="http://schemas.microsoft.com/office/powerpoint/2010/main" val="3718509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Standaard kaart heel </a:t>
            </a:r>
            <a:r>
              <a:rPr lang="nl-NL" dirty="0" err="1" smtClean="0"/>
              <a:t>nederland</a:t>
            </a:r>
            <a:r>
              <a:rPr lang="nl-NL" dirty="0" smtClean="0"/>
              <a:t> met alle aanwezige fiets tel locaties, in dit geval 232</a:t>
            </a:r>
          </a:p>
          <a:p>
            <a:r>
              <a:rPr lang="nl-NL" dirty="0" smtClean="0"/>
              <a:t>Door te zoomen in de kaart  beperkt je het aantal locaties in de bovenste tabel</a:t>
            </a:r>
          </a:p>
          <a:p>
            <a:r>
              <a:rPr lang="nl-NL" dirty="0" smtClean="0"/>
              <a:t>Door te filteren in de bovenste tabel kun je het aantal nog verder beperken</a:t>
            </a:r>
          </a:p>
          <a:p>
            <a:endParaRPr lang="nl-NL" dirty="0"/>
          </a:p>
          <a:p>
            <a:r>
              <a:rPr lang="nl-NL" dirty="0" smtClean="0"/>
              <a:t>Door te klikken in de kaart of te selecteren in de bovenste tabel kun je locaties aan je te runnen export aanvraag toevoegen</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8</a:t>
            </a:fld>
            <a:endParaRPr lang="en-US" altLang="nl-NL"/>
          </a:p>
        </p:txBody>
      </p:sp>
    </p:spTree>
    <p:extLst>
      <p:ext uri="{BB962C8B-B14F-4D97-AF65-F5344CB8AC3E}">
        <p14:creationId xmlns:p14="http://schemas.microsoft.com/office/powerpoint/2010/main" val="762431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Het resultaat van locatieselectie met twee gevraagde locaties, de aanvraag kan gestart</a:t>
            </a:r>
            <a:endParaRPr lang="nl-NL" dirty="0"/>
          </a:p>
        </p:txBody>
      </p:sp>
      <p:sp>
        <p:nvSpPr>
          <p:cNvPr id="4" name="Tijdelijke aanduiding voor dianummer 3"/>
          <p:cNvSpPr>
            <a:spLocks noGrp="1"/>
          </p:cNvSpPr>
          <p:nvPr>
            <p:ph type="sldNum" sz="quarter" idx="10"/>
          </p:nvPr>
        </p:nvSpPr>
        <p:spPr/>
        <p:txBody>
          <a:bodyPr/>
          <a:lstStyle/>
          <a:p>
            <a:pPr>
              <a:defRPr/>
            </a:pPr>
            <a:fld id="{4A9A0883-016F-47EE-80F9-8C677C2A1317}" type="slidenum">
              <a:rPr lang="en-US" altLang="nl-NL" smtClean="0"/>
              <a:pPr>
                <a:defRPr/>
              </a:pPr>
              <a:t>9</a:t>
            </a:fld>
            <a:endParaRPr lang="en-US" altLang="nl-NL"/>
          </a:p>
        </p:txBody>
      </p:sp>
    </p:spTree>
    <p:extLst>
      <p:ext uri="{BB962C8B-B14F-4D97-AF65-F5344CB8AC3E}">
        <p14:creationId xmlns:p14="http://schemas.microsoft.com/office/powerpoint/2010/main" val="2829894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Titelstijl van model bewerken</a:t>
            </a:r>
          </a:p>
        </p:txBody>
      </p:sp>
      <p:sp>
        <p:nvSpPr>
          <p:cNvPr id="3" name="Sub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titelstijl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D1C07D77-B44F-4A30-ADF6-9D0D30946FB6}" type="datetime1">
              <a:rPr lang="nl-NL" altLang="nl-NL"/>
              <a:pPr>
                <a:defRPr/>
              </a:pPr>
              <a:t>14-4-2020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549764F7-5517-4318-B67E-AD4F335111C8}" type="slidenum">
              <a:rPr lang="en-US" altLang="nl-NL"/>
              <a:pPr>
                <a:defRPr/>
              </a:pPr>
              <a:t>‹nr.›</a:t>
            </a:fld>
            <a:endParaRPr lang="en-US" altLang="nl-NL"/>
          </a:p>
        </p:txBody>
      </p:sp>
    </p:spTree>
    <p:extLst>
      <p:ext uri="{BB962C8B-B14F-4D97-AF65-F5344CB8AC3E}">
        <p14:creationId xmlns:p14="http://schemas.microsoft.com/office/powerpoint/2010/main" val="2965346873"/>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B6A02075-57F9-41A1-AE30-6511BC1755C3}" type="datetime1">
              <a:rPr lang="nl-NL" altLang="nl-NL"/>
              <a:pPr>
                <a:defRPr/>
              </a:pPr>
              <a:t>14-4-2020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C9F68B2C-2B7F-4BB7-B452-962FEDE5B4D6}" type="slidenum">
              <a:rPr lang="en-US" altLang="nl-NL"/>
              <a:pPr>
                <a:defRPr/>
              </a:pPr>
              <a:t>‹nr.›</a:t>
            </a:fld>
            <a:endParaRPr lang="en-US" altLang="nl-NL"/>
          </a:p>
        </p:txBody>
      </p:sp>
    </p:spTree>
    <p:extLst>
      <p:ext uri="{BB962C8B-B14F-4D97-AF65-F5344CB8AC3E}">
        <p14:creationId xmlns:p14="http://schemas.microsoft.com/office/powerpoint/2010/main" val="273155196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210300" y="762000"/>
            <a:ext cx="1943100" cy="5334000"/>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381000" y="762000"/>
            <a:ext cx="5676900" cy="5334000"/>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BEA58C32-9CBB-4B54-9217-E52D4BBE0E10}" type="datetime1">
              <a:rPr lang="nl-NL" altLang="nl-NL"/>
              <a:pPr>
                <a:defRPr/>
              </a:pPr>
              <a:t>14-4-2020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1A4CF705-1721-49F5-B74B-98F0707FB056}" type="slidenum">
              <a:rPr lang="en-US" altLang="nl-NL"/>
              <a:pPr>
                <a:defRPr/>
              </a:pPr>
              <a:t>‹nr.›</a:t>
            </a:fld>
            <a:endParaRPr lang="en-US" altLang="nl-NL"/>
          </a:p>
        </p:txBody>
      </p:sp>
    </p:spTree>
    <p:extLst>
      <p:ext uri="{BB962C8B-B14F-4D97-AF65-F5344CB8AC3E}">
        <p14:creationId xmlns:p14="http://schemas.microsoft.com/office/powerpoint/2010/main" val="1639943925"/>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el, inhoud en tekst">
    <p:spTree>
      <p:nvGrpSpPr>
        <p:cNvPr id="1" name=""/>
        <p:cNvGrpSpPr/>
        <p:nvPr/>
      </p:nvGrpSpPr>
      <p:grpSpPr>
        <a:xfrm>
          <a:off x="0" y="0"/>
          <a:ext cx="0" cy="0"/>
          <a:chOff x="0" y="0"/>
          <a:chExt cx="0" cy="0"/>
        </a:xfrm>
      </p:grpSpPr>
      <p:sp>
        <p:nvSpPr>
          <p:cNvPr id="2" name="Titel 1"/>
          <p:cNvSpPr>
            <a:spLocks noGrp="1"/>
          </p:cNvSpPr>
          <p:nvPr>
            <p:ph type="title"/>
          </p:nvPr>
        </p:nvSpPr>
        <p:spPr>
          <a:xfrm>
            <a:off x="685800" y="762000"/>
            <a:ext cx="7467600" cy="990600"/>
          </a:xfrm>
        </p:spPr>
        <p:txBody>
          <a:bodyPr/>
          <a:lstStyle/>
          <a:p>
            <a:r>
              <a:rPr lang="nl-NL"/>
              <a:t>Titelstijl van model bewerken</a:t>
            </a:r>
          </a:p>
        </p:txBody>
      </p:sp>
      <p:sp>
        <p:nvSpPr>
          <p:cNvPr id="3" name="Tijdelijke aanduiding voor inhoud 2"/>
          <p:cNvSpPr>
            <a:spLocks noGrp="1"/>
          </p:cNvSpPr>
          <p:nvPr>
            <p:ph sz="half" idx="1"/>
          </p:nvPr>
        </p:nvSpPr>
        <p:spPr>
          <a:xfrm>
            <a:off x="381000" y="2133600"/>
            <a:ext cx="3810000" cy="39624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343400" y="2133600"/>
            <a:ext cx="3810000" cy="39624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pPr>
              <a:defRPr/>
            </a:pPr>
            <a:fld id="{09DB2CF6-3B26-4493-8E6C-8C4FB8299D0F}" type="datetime1">
              <a:rPr lang="nl-NL" altLang="nl-NL"/>
              <a:pPr>
                <a:defRPr/>
              </a:pPr>
              <a:t>14-4-2020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3A5D55DB-5C23-4E94-9621-051C2BDC1BAF}" type="slidenum">
              <a:rPr lang="en-US" altLang="nl-NL"/>
              <a:pPr>
                <a:defRPr/>
              </a:pPr>
              <a:t>‹nr.›</a:t>
            </a:fld>
            <a:endParaRPr lang="en-US" altLang="nl-NL"/>
          </a:p>
        </p:txBody>
      </p:sp>
    </p:spTree>
    <p:extLst>
      <p:ext uri="{BB962C8B-B14F-4D97-AF65-F5344CB8AC3E}">
        <p14:creationId xmlns:p14="http://schemas.microsoft.com/office/powerpoint/2010/main" val="97595913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nhoud">
    <p:spTree>
      <p:nvGrpSpPr>
        <p:cNvPr id="1" name=""/>
        <p:cNvGrpSpPr/>
        <p:nvPr/>
      </p:nvGrpSpPr>
      <p:grpSpPr>
        <a:xfrm>
          <a:off x="0" y="0"/>
          <a:ext cx="0" cy="0"/>
          <a:chOff x="0" y="0"/>
          <a:chExt cx="0" cy="0"/>
        </a:xfrm>
      </p:grpSpPr>
      <p:sp>
        <p:nvSpPr>
          <p:cNvPr id="2" name="Tijdelijke aanduiding voor inhoud 1"/>
          <p:cNvSpPr>
            <a:spLocks noGrp="1"/>
          </p:cNvSpPr>
          <p:nvPr>
            <p:ph/>
          </p:nvPr>
        </p:nvSpPr>
        <p:spPr>
          <a:xfrm>
            <a:off x="381000" y="762000"/>
            <a:ext cx="7772400" cy="5334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atum 2"/>
          <p:cNvSpPr>
            <a:spLocks noGrp="1"/>
          </p:cNvSpPr>
          <p:nvPr>
            <p:ph type="dt" sz="half" idx="10"/>
          </p:nvPr>
        </p:nvSpPr>
        <p:spPr/>
        <p:txBody>
          <a:bodyPr/>
          <a:lstStyle>
            <a:lvl1pPr>
              <a:defRPr/>
            </a:lvl1pPr>
          </a:lstStyle>
          <a:p>
            <a:pPr>
              <a:defRPr/>
            </a:pPr>
            <a:fld id="{401E6B20-4AEA-4872-A72A-28DAB83849AD}" type="datetime1">
              <a:rPr lang="nl-NL" altLang="nl-NL"/>
              <a:pPr>
                <a:defRPr/>
              </a:pPr>
              <a:t>14-4-2020</a:t>
            </a:fld>
            <a:endParaRPr lang="en-US" altLang="nl-NL"/>
          </a:p>
        </p:txBody>
      </p:sp>
      <p:sp>
        <p:nvSpPr>
          <p:cNvPr id="4" name="Tijdelijke aanduiding voor voettekst 3"/>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5" name="Tijdelijke aanduiding voor dianummer 4"/>
          <p:cNvSpPr>
            <a:spLocks noGrp="1"/>
          </p:cNvSpPr>
          <p:nvPr>
            <p:ph type="sldNum" sz="quarter" idx="12"/>
          </p:nvPr>
        </p:nvSpPr>
        <p:spPr/>
        <p:txBody>
          <a:bodyPr/>
          <a:lstStyle>
            <a:lvl1pPr>
              <a:defRPr/>
            </a:lvl1pPr>
          </a:lstStyle>
          <a:p>
            <a:pPr>
              <a:defRPr/>
            </a:pPr>
            <a:r>
              <a:rPr lang="en-US" altLang="nl-NL"/>
              <a:t>Slide </a:t>
            </a:r>
            <a:fld id="{10BC2D90-9EEB-4665-8F99-C95E4379F26D}" type="slidenum">
              <a:rPr lang="en-US" altLang="nl-NL"/>
              <a:pPr>
                <a:defRPr/>
              </a:pPr>
              <a:t>‹nr.›</a:t>
            </a:fld>
            <a:endParaRPr lang="en-US" altLang="nl-NL"/>
          </a:p>
        </p:txBody>
      </p:sp>
    </p:spTree>
    <p:extLst>
      <p:ext uri="{BB962C8B-B14F-4D97-AF65-F5344CB8AC3E}">
        <p14:creationId xmlns:p14="http://schemas.microsoft.com/office/powerpoint/2010/main" val="3340519202"/>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01B2E11E-7468-4CD4-9D8D-0FC44C3C8609}" type="datetime1">
              <a:rPr lang="nl-NL" altLang="nl-NL"/>
              <a:pPr>
                <a:defRPr/>
              </a:pPr>
              <a:t>14-4-2020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FB1BA5AB-7BF4-4E06-8DBA-01A5B5E563D2}" type="slidenum">
              <a:rPr lang="en-US" altLang="nl-NL"/>
              <a:pPr>
                <a:defRPr/>
              </a:pPr>
              <a:t>‹nr.›</a:t>
            </a:fld>
            <a:endParaRPr lang="en-US" altLang="nl-NL"/>
          </a:p>
        </p:txBody>
      </p:sp>
    </p:spTree>
    <p:extLst>
      <p:ext uri="{BB962C8B-B14F-4D97-AF65-F5344CB8AC3E}">
        <p14:creationId xmlns:p14="http://schemas.microsoft.com/office/powerpoint/2010/main" val="154938979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nl-NL"/>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8D7DBE88-9928-4F7F-BBB5-54C2FE652E2E}" type="datetime1">
              <a:rPr lang="nl-NL" altLang="nl-NL"/>
              <a:pPr>
                <a:defRPr/>
              </a:pPr>
              <a:t>14-4-2020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6BF7E3B5-2EBF-424B-90B8-2EA22032559C}" type="slidenum">
              <a:rPr lang="en-US" altLang="nl-NL"/>
              <a:pPr>
                <a:defRPr/>
              </a:pPr>
              <a:t>‹nr.›</a:t>
            </a:fld>
            <a:endParaRPr lang="en-US" altLang="nl-NL"/>
          </a:p>
        </p:txBody>
      </p:sp>
    </p:spTree>
    <p:extLst>
      <p:ext uri="{BB962C8B-B14F-4D97-AF65-F5344CB8AC3E}">
        <p14:creationId xmlns:p14="http://schemas.microsoft.com/office/powerpoint/2010/main" val="215971165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381000" y="2133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343400" y="2133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pPr>
              <a:defRPr/>
            </a:pPr>
            <a:fld id="{4461E2CC-994E-442D-91AC-0E07E663C0F1}" type="datetime1">
              <a:rPr lang="nl-NL" altLang="nl-NL"/>
              <a:pPr>
                <a:defRPr/>
              </a:pPr>
              <a:t>14-4-2020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546EE30F-FA5E-465C-A722-0172354751E4}" type="slidenum">
              <a:rPr lang="en-US" altLang="nl-NL"/>
              <a:pPr>
                <a:defRPr/>
              </a:pPr>
              <a:t>‹nr.›</a:t>
            </a:fld>
            <a:endParaRPr lang="en-US" altLang="nl-NL"/>
          </a:p>
        </p:txBody>
      </p:sp>
    </p:spTree>
    <p:extLst>
      <p:ext uri="{BB962C8B-B14F-4D97-AF65-F5344CB8AC3E}">
        <p14:creationId xmlns:p14="http://schemas.microsoft.com/office/powerpoint/2010/main" val="3443686627"/>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pPr>
              <a:defRPr/>
            </a:pPr>
            <a:fld id="{28607919-2B78-4039-99E3-83E3577C2021}" type="datetime1">
              <a:rPr lang="nl-NL" altLang="nl-NL"/>
              <a:pPr>
                <a:defRPr/>
              </a:pPr>
              <a:t>14-4-2020</a:t>
            </a:fld>
            <a:endParaRPr lang="en-US" altLang="nl-NL"/>
          </a:p>
        </p:txBody>
      </p:sp>
      <p:sp>
        <p:nvSpPr>
          <p:cNvPr id="8" name="Tijdelijke aanduiding voor voettekst 7"/>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9" name="Tijdelijke aanduiding voor dianummer 8"/>
          <p:cNvSpPr>
            <a:spLocks noGrp="1"/>
          </p:cNvSpPr>
          <p:nvPr>
            <p:ph type="sldNum" sz="quarter" idx="12"/>
          </p:nvPr>
        </p:nvSpPr>
        <p:spPr/>
        <p:txBody>
          <a:bodyPr/>
          <a:lstStyle>
            <a:lvl1pPr>
              <a:defRPr/>
            </a:lvl1pPr>
          </a:lstStyle>
          <a:p>
            <a:pPr>
              <a:defRPr/>
            </a:pPr>
            <a:r>
              <a:rPr lang="en-US" altLang="nl-NL"/>
              <a:t>Slide </a:t>
            </a:r>
            <a:fld id="{35A7F676-014C-48CC-A8B2-E7CBF4DC4A3A}" type="slidenum">
              <a:rPr lang="en-US" altLang="nl-NL"/>
              <a:pPr>
                <a:defRPr/>
              </a:pPr>
              <a:t>‹nr.›</a:t>
            </a:fld>
            <a:endParaRPr lang="en-US" altLang="nl-NL"/>
          </a:p>
        </p:txBody>
      </p:sp>
    </p:spTree>
    <p:extLst>
      <p:ext uri="{BB962C8B-B14F-4D97-AF65-F5344CB8AC3E}">
        <p14:creationId xmlns:p14="http://schemas.microsoft.com/office/powerpoint/2010/main" val="1652010093"/>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lvl1pPr>
              <a:defRPr/>
            </a:lvl1pPr>
          </a:lstStyle>
          <a:p>
            <a:pPr>
              <a:defRPr/>
            </a:pPr>
            <a:fld id="{1C8E9FD2-28E2-4C85-9BB8-3865E6ACE3FC}" type="datetime1">
              <a:rPr lang="nl-NL" altLang="nl-NL"/>
              <a:pPr>
                <a:defRPr/>
              </a:pPr>
              <a:t>14-4-2020</a:t>
            </a:fld>
            <a:endParaRPr lang="en-US" altLang="nl-NL"/>
          </a:p>
        </p:txBody>
      </p:sp>
      <p:sp>
        <p:nvSpPr>
          <p:cNvPr id="4" name="Tijdelijke aanduiding voor voettekst 3"/>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5" name="Tijdelijke aanduiding voor dianummer 4"/>
          <p:cNvSpPr>
            <a:spLocks noGrp="1"/>
          </p:cNvSpPr>
          <p:nvPr>
            <p:ph type="sldNum" sz="quarter" idx="12"/>
          </p:nvPr>
        </p:nvSpPr>
        <p:spPr/>
        <p:txBody>
          <a:bodyPr/>
          <a:lstStyle>
            <a:lvl1pPr>
              <a:defRPr/>
            </a:lvl1pPr>
          </a:lstStyle>
          <a:p>
            <a:pPr>
              <a:defRPr/>
            </a:pPr>
            <a:r>
              <a:rPr lang="en-US" altLang="nl-NL"/>
              <a:t>Slide </a:t>
            </a:r>
            <a:fld id="{4BA891A7-4EAC-44AC-A9C8-75888724D6EB}" type="slidenum">
              <a:rPr lang="en-US" altLang="nl-NL"/>
              <a:pPr>
                <a:defRPr/>
              </a:pPr>
              <a:t>‹nr.›</a:t>
            </a:fld>
            <a:endParaRPr lang="en-US" altLang="nl-NL"/>
          </a:p>
        </p:txBody>
      </p:sp>
    </p:spTree>
    <p:extLst>
      <p:ext uri="{BB962C8B-B14F-4D97-AF65-F5344CB8AC3E}">
        <p14:creationId xmlns:p14="http://schemas.microsoft.com/office/powerpoint/2010/main" val="69821692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pPr>
              <a:defRPr/>
            </a:pPr>
            <a:fld id="{4E65CF9B-47A1-4633-993E-50DB35D78520}" type="datetime1">
              <a:rPr lang="nl-NL" altLang="nl-NL"/>
              <a:pPr>
                <a:defRPr/>
              </a:pPr>
              <a:t>14-4-2020</a:t>
            </a:fld>
            <a:endParaRPr lang="en-US" altLang="nl-NL"/>
          </a:p>
        </p:txBody>
      </p:sp>
      <p:sp>
        <p:nvSpPr>
          <p:cNvPr id="3" name="Tijdelijke aanduiding voor voettekst 2"/>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4" name="Tijdelijke aanduiding voor dianummer 3"/>
          <p:cNvSpPr>
            <a:spLocks noGrp="1"/>
          </p:cNvSpPr>
          <p:nvPr>
            <p:ph type="sldNum" sz="quarter" idx="12"/>
          </p:nvPr>
        </p:nvSpPr>
        <p:spPr/>
        <p:txBody>
          <a:bodyPr/>
          <a:lstStyle>
            <a:lvl1pPr>
              <a:defRPr/>
            </a:lvl1pPr>
          </a:lstStyle>
          <a:p>
            <a:pPr>
              <a:defRPr/>
            </a:pPr>
            <a:r>
              <a:rPr lang="en-US" altLang="nl-NL"/>
              <a:t>Slide </a:t>
            </a:r>
            <a:fld id="{A34EDC41-A4AE-4B26-BA8C-3E7FBDB599C3}" type="slidenum">
              <a:rPr lang="en-US" altLang="nl-NL"/>
              <a:pPr>
                <a:defRPr/>
              </a:pPr>
              <a:t>‹nr.›</a:t>
            </a:fld>
            <a:endParaRPr lang="en-US" altLang="nl-NL"/>
          </a:p>
        </p:txBody>
      </p:sp>
    </p:spTree>
    <p:extLst>
      <p:ext uri="{BB962C8B-B14F-4D97-AF65-F5344CB8AC3E}">
        <p14:creationId xmlns:p14="http://schemas.microsoft.com/office/powerpoint/2010/main" val="4000821616"/>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Titelstijl van model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lvl1pPr>
              <a:defRPr/>
            </a:lvl1pPr>
          </a:lstStyle>
          <a:p>
            <a:pPr>
              <a:defRPr/>
            </a:pPr>
            <a:fld id="{471B9F2C-1A74-457F-A43E-22A2C75D8022}" type="datetime1">
              <a:rPr lang="nl-NL" altLang="nl-NL"/>
              <a:pPr>
                <a:defRPr/>
              </a:pPr>
              <a:t>14-4-2020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1C23C4F2-7D77-4CA2-B0BC-A6346BA8E81D}" type="slidenum">
              <a:rPr lang="en-US" altLang="nl-NL"/>
              <a:pPr>
                <a:defRPr/>
              </a:pPr>
              <a:t>‹nr.›</a:t>
            </a:fld>
            <a:endParaRPr lang="en-US" altLang="nl-NL"/>
          </a:p>
        </p:txBody>
      </p:sp>
    </p:spTree>
    <p:extLst>
      <p:ext uri="{BB962C8B-B14F-4D97-AF65-F5344CB8AC3E}">
        <p14:creationId xmlns:p14="http://schemas.microsoft.com/office/powerpoint/2010/main" val="320809851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lvl1pPr>
              <a:defRPr/>
            </a:lvl1pPr>
          </a:lstStyle>
          <a:p>
            <a:pPr>
              <a:defRPr/>
            </a:pPr>
            <a:fld id="{D54EE577-0720-4CBF-8529-62FE3F3BC0CC}" type="datetime1">
              <a:rPr lang="nl-NL" altLang="nl-NL"/>
              <a:pPr>
                <a:defRPr/>
              </a:pPr>
              <a:t>14-4-2020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893D9B47-A4B8-4348-8A00-CA0F5252A13D}" type="slidenum">
              <a:rPr lang="en-US" altLang="nl-NL"/>
              <a:pPr>
                <a:defRPr/>
              </a:pPr>
              <a:t>‹nr.›</a:t>
            </a:fld>
            <a:endParaRPr lang="en-US" altLang="nl-NL"/>
          </a:p>
        </p:txBody>
      </p:sp>
    </p:spTree>
    <p:extLst>
      <p:ext uri="{BB962C8B-B14F-4D97-AF65-F5344CB8AC3E}">
        <p14:creationId xmlns:p14="http://schemas.microsoft.com/office/powerpoint/2010/main" val="177848648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026" name="Afbeelding 7" descr="NDW-SCHERM-3x4-2011-031.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762000"/>
            <a:ext cx="7467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title style</a:t>
            </a:r>
          </a:p>
        </p:txBody>
      </p:sp>
      <p:sp>
        <p:nvSpPr>
          <p:cNvPr id="1028" name="Rectangle 3"/>
          <p:cNvSpPr>
            <a:spLocks noGrp="1" noChangeArrowheads="1"/>
          </p:cNvSpPr>
          <p:nvPr>
            <p:ph type="body" idx="1"/>
          </p:nvPr>
        </p:nvSpPr>
        <p:spPr bwMode="auto">
          <a:xfrm>
            <a:off x="685800" y="2133600"/>
            <a:ext cx="7772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2" name="Rectangle 4"/>
          <p:cNvSpPr>
            <a:spLocks noGrp="1" noChangeArrowheads="1"/>
          </p:cNvSpPr>
          <p:nvPr>
            <p:ph type="dt" sz="half" idx="2"/>
          </p:nvPr>
        </p:nvSpPr>
        <p:spPr bwMode="auto">
          <a:xfrm>
            <a:off x="2743200" y="6629400"/>
            <a:ext cx="2667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900">
                <a:latin typeface="Arial" charset="0"/>
              </a:defRPr>
            </a:lvl1pPr>
          </a:lstStyle>
          <a:p>
            <a:pPr>
              <a:defRPr/>
            </a:pPr>
            <a:fld id="{74655C6E-6C4D-476A-AA8F-287534FBECB4}" type="datetime1">
              <a:rPr lang="nl-NL" altLang="nl-NL"/>
              <a:pPr>
                <a:defRPr/>
              </a:pPr>
              <a:t>14-4-2020</a:t>
            </a:fld>
            <a:endParaRPr lang="en-US" altLang="nl-NL"/>
          </a:p>
        </p:txBody>
      </p:sp>
      <p:sp>
        <p:nvSpPr>
          <p:cNvPr id="1029" name="Rectangle 5"/>
          <p:cNvSpPr>
            <a:spLocks noGrp="1" noChangeArrowheads="1"/>
          </p:cNvSpPr>
          <p:nvPr>
            <p:ph type="ftr" sz="quarter" idx="3"/>
          </p:nvPr>
        </p:nvSpPr>
        <p:spPr bwMode="auto">
          <a:xfrm>
            <a:off x="5867400" y="6629400"/>
            <a:ext cx="3124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1">
                <a:latin typeface="Arial" charset="0"/>
                <a:ea typeface="+mn-ea"/>
                <a:cs typeface="+mn-cs"/>
              </a:defRPr>
            </a:lvl1pPr>
          </a:lstStyle>
          <a:p>
            <a:pPr>
              <a:defRPr/>
            </a:pPr>
            <a:r>
              <a:rPr lang="en-US"/>
              <a:t>Nationale Databank Wegverkeersgegevens </a:t>
            </a:r>
          </a:p>
        </p:txBody>
      </p:sp>
      <p:sp>
        <p:nvSpPr>
          <p:cNvPr id="3" name="Rectangle 6"/>
          <p:cNvSpPr>
            <a:spLocks noGrp="1" noChangeArrowheads="1"/>
          </p:cNvSpPr>
          <p:nvPr>
            <p:ph type="sldNum" sz="quarter" idx="4"/>
          </p:nvPr>
        </p:nvSpPr>
        <p:spPr bwMode="auto">
          <a:xfrm>
            <a:off x="685800" y="66294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900">
                <a:latin typeface="Arial" charset="0"/>
              </a:defRPr>
            </a:lvl1pPr>
          </a:lstStyle>
          <a:p>
            <a:pPr>
              <a:defRPr/>
            </a:pPr>
            <a:r>
              <a:rPr lang="en-US" altLang="nl-NL"/>
              <a:t>Slide </a:t>
            </a:r>
            <a:fld id="{B4C58526-28B6-4A60-9AEB-A5861EA15FD4}"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4325" r:id="rId1"/>
    <p:sldLayoutId id="2147484326" r:id="rId2"/>
    <p:sldLayoutId id="2147484327"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Lst>
  <p:transition spd="slow">
    <p:fade/>
  </p:transition>
  <p:hf hdr="0"/>
  <p:txStyles>
    <p:titleStyle>
      <a:lvl1pPr algn="l" rtl="0" eaLnBrk="0" fontAlgn="base" hangingPunct="0">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dw.nu/documenten/n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dexter.ndwcloud.nu/opendata/bicycl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Afbeelding 5" descr="NDW-SCHERM-3x4-2013-012x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el 5"/>
          <p:cNvSpPr>
            <a:spLocks noGrp="1"/>
          </p:cNvSpPr>
          <p:nvPr>
            <p:ph type="title"/>
          </p:nvPr>
        </p:nvSpPr>
        <p:spPr>
          <a:xfrm>
            <a:off x="722313" y="2819400"/>
            <a:ext cx="7772400" cy="1676400"/>
          </a:xfrm>
        </p:spPr>
        <p:txBody>
          <a:bodyPr/>
          <a:lstStyle/>
          <a:p>
            <a:r>
              <a:rPr lang="nl-NL" altLang="nl-NL" sz="3200" b="0" cap="none" dirty="0">
                <a:solidFill>
                  <a:schemeClr val="bg1"/>
                </a:solidFill>
              </a:rPr>
              <a:t/>
            </a:r>
            <a:br>
              <a:rPr lang="nl-NL" altLang="nl-NL" sz="3200" b="0" cap="none" dirty="0">
                <a:solidFill>
                  <a:schemeClr val="bg1"/>
                </a:solidFill>
              </a:rPr>
            </a:br>
            <a:r>
              <a:rPr lang="nl-NL" altLang="nl-NL" sz="3200" b="0" cap="none" dirty="0">
                <a:solidFill>
                  <a:schemeClr val="bg1"/>
                </a:solidFill>
              </a:rPr>
              <a:t/>
            </a:r>
            <a:br>
              <a:rPr lang="nl-NL" altLang="nl-NL" sz="3200" b="0" cap="none" dirty="0">
                <a:solidFill>
                  <a:schemeClr val="bg1"/>
                </a:solidFill>
              </a:rPr>
            </a:br>
            <a:r>
              <a:rPr lang="nl-NL" altLang="nl-NL" sz="3200" b="0" cap="none" dirty="0" smtClean="0">
                <a:solidFill>
                  <a:schemeClr val="bg1"/>
                </a:solidFill>
              </a:rPr>
              <a:t>Fietsdata (platform)</a:t>
            </a:r>
            <a:r>
              <a:rPr lang="nl-NL" altLang="nl-NL" sz="3200" b="0" cap="none" dirty="0">
                <a:solidFill>
                  <a:schemeClr val="bg1"/>
                </a:solidFill>
              </a:rPr>
              <a:t/>
            </a:r>
            <a:br>
              <a:rPr lang="nl-NL" altLang="nl-NL" sz="3200" b="0" cap="none" dirty="0">
                <a:solidFill>
                  <a:schemeClr val="bg1"/>
                </a:solidFill>
              </a:rPr>
            </a:br>
            <a:endParaRPr lang="nl-NL" altLang="nl-NL" sz="3200" b="0" cap="none" dirty="0">
              <a:solidFill>
                <a:schemeClr val="bg1"/>
              </a:solidFill>
            </a:endParaRPr>
          </a:p>
        </p:txBody>
      </p:sp>
      <p:sp>
        <p:nvSpPr>
          <p:cNvPr id="15364" name="Tijdelijke aanduiding voor tekst 6"/>
          <p:cNvSpPr>
            <a:spLocks noGrp="1"/>
          </p:cNvSpPr>
          <p:nvPr>
            <p:ph type="body" idx="1"/>
          </p:nvPr>
        </p:nvSpPr>
        <p:spPr>
          <a:xfrm>
            <a:off x="722313" y="4114800"/>
            <a:ext cx="7772400" cy="1500188"/>
          </a:xfrm>
        </p:spPr>
        <p:txBody>
          <a:bodyPr/>
          <a:lstStyle/>
          <a:p>
            <a:r>
              <a:rPr lang="nl-NL" altLang="nl-NL" dirty="0" smtClean="0">
                <a:solidFill>
                  <a:schemeClr val="tx2"/>
                </a:solidFill>
              </a:rPr>
              <a:t>14 april 2020</a:t>
            </a:r>
            <a:endParaRPr lang="nl-NL" altLang="nl-NL" dirty="0">
              <a:solidFill>
                <a:schemeClr val="tx2"/>
              </a:solidFill>
            </a:endParaRPr>
          </a:p>
        </p:txBody>
      </p:sp>
      <p:sp>
        <p:nvSpPr>
          <p:cNvPr id="15365" name="Tijdelijke aanduiding voor datum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100000"/>
              <a:buChar char="•"/>
              <a:defRPr sz="2400">
                <a:solidFill>
                  <a:schemeClr val="tx1"/>
                </a:solidFill>
                <a:latin typeface="Arial" charset="0"/>
                <a:ea typeface="ＭＳ Ｐゴシック" charset="-128"/>
              </a:defRPr>
            </a:lvl1pPr>
            <a:lvl2pPr marL="37931725" indent="-37474525">
              <a:spcBef>
                <a:spcPct val="20000"/>
              </a:spcBef>
              <a:defRPr sz="24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400">
                <a:solidFill>
                  <a:schemeClr val="tx1"/>
                </a:solidFill>
                <a:latin typeface="Arial" charset="0"/>
                <a:ea typeface="ＭＳ Ｐゴシック" charset="-128"/>
              </a:defRPr>
            </a:lvl4pPr>
            <a:lvl5pPr marL="2057400" indent="-228600">
              <a:spcBef>
                <a:spcPct val="20000"/>
              </a:spcBef>
              <a:buChar char="»"/>
              <a:defRPr sz="24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4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4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4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400">
                <a:solidFill>
                  <a:schemeClr val="tx1"/>
                </a:solidFill>
                <a:latin typeface="Arial" charset="0"/>
                <a:ea typeface="ＭＳ Ｐゴシック" charset="-128"/>
              </a:defRPr>
            </a:lvl9pPr>
          </a:lstStyle>
          <a:p>
            <a:pPr>
              <a:spcBef>
                <a:spcPct val="0"/>
              </a:spcBef>
              <a:buClrTx/>
              <a:buSzTx/>
              <a:buFontTx/>
              <a:buNone/>
            </a:pPr>
            <a:endParaRPr lang="nl-NL" altLang="nl-NL" sz="900"/>
          </a:p>
        </p:txBody>
      </p:sp>
      <p:sp>
        <p:nvSpPr>
          <p:cNvPr id="5" name="Tijdelijke aanduiding voor voettekst 4"/>
          <p:cNvSpPr>
            <a:spLocks noGrp="1"/>
          </p:cNvSpPr>
          <p:nvPr>
            <p:ph type="ftr" sz="quarter" idx="11"/>
          </p:nvPr>
        </p:nvSpPr>
        <p:spPr/>
        <p:txBody>
          <a:bodyPr/>
          <a:lstStyle/>
          <a:p>
            <a:pPr>
              <a:defRPr/>
            </a:pPr>
            <a:endParaRPr lang="nl-NL">
              <a:ea typeface="ＭＳ Ｐゴシック" pitchFamily="-1" charset="-128"/>
              <a:cs typeface="ＭＳ Ｐゴシック" pitchFamily="-1" charset="-128"/>
            </a:endParaRPr>
          </a:p>
        </p:txBody>
      </p:sp>
      <p:sp>
        <p:nvSpPr>
          <p:cNvPr id="15367" name="Tijdelijke aanduiding voor dianumm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100000"/>
              <a:buChar char="•"/>
              <a:defRPr sz="2400">
                <a:solidFill>
                  <a:schemeClr val="tx1"/>
                </a:solidFill>
                <a:latin typeface="Arial" charset="0"/>
                <a:ea typeface="ＭＳ Ｐゴシック" charset="-128"/>
              </a:defRPr>
            </a:lvl1pPr>
            <a:lvl2pPr marL="37931725" indent="-37474525">
              <a:spcBef>
                <a:spcPct val="20000"/>
              </a:spcBef>
              <a:defRPr sz="2400">
                <a:solidFill>
                  <a:schemeClr val="tx1"/>
                </a:solidFill>
                <a:latin typeface="Arial" charset="0"/>
                <a:ea typeface="ＭＳ Ｐゴシック" charset="-128"/>
              </a:defRPr>
            </a:lvl2pPr>
            <a:lvl3pPr marL="1143000" indent="-228600">
              <a:spcBef>
                <a:spcPct val="20000"/>
              </a:spcBef>
              <a:buChar char="•"/>
              <a:defRPr sz="2400">
                <a:solidFill>
                  <a:schemeClr val="tx1"/>
                </a:solidFill>
                <a:latin typeface="Arial" charset="0"/>
                <a:ea typeface="ＭＳ Ｐゴシック" charset="-128"/>
              </a:defRPr>
            </a:lvl3pPr>
            <a:lvl4pPr marL="1600200" indent="-228600">
              <a:spcBef>
                <a:spcPct val="20000"/>
              </a:spcBef>
              <a:buChar char="–"/>
              <a:defRPr sz="2400">
                <a:solidFill>
                  <a:schemeClr val="tx1"/>
                </a:solidFill>
                <a:latin typeface="Arial" charset="0"/>
                <a:ea typeface="ＭＳ Ｐゴシック" charset="-128"/>
              </a:defRPr>
            </a:lvl4pPr>
            <a:lvl5pPr marL="2057400" indent="-228600">
              <a:spcBef>
                <a:spcPct val="20000"/>
              </a:spcBef>
              <a:buChar char="»"/>
              <a:defRPr sz="24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4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4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4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400">
                <a:solidFill>
                  <a:schemeClr val="tx1"/>
                </a:solidFill>
                <a:latin typeface="Arial" charset="0"/>
                <a:ea typeface="ＭＳ Ｐゴシック" charset="-128"/>
              </a:defRPr>
            </a:lvl9pPr>
          </a:lstStyle>
          <a:p>
            <a:pPr>
              <a:spcBef>
                <a:spcPct val="0"/>
              </a:spcBef>
              <a:buClrTx/>
              <a:buSzTx/>
              <a:buFontTx/>
              <a:buNone/>
            </a:pPr>
            <a:endParaRPr lang="nl-NL" altLang="nl-NL" sz="900"/>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83568" y="1988840"/>
            <a:ext cx="7467600" cy="990600"/>
          </a:xfrm>
        </p:spPr>
        <p:txBody>
          <a:bodyPr/>
          <a:lstStyle/>
          <a:p>
            <a:r>
              <a:rPr lang="nl-NL" sz="1600" b="0" dirty="0" smtClean="0">
                <a:solidFill>
                  <a:schemeClr val="tx1"/>
                </a:solidFill>
                <a:latin typeface="+mn-lt"/>
              </a:rPr>
              <a:t>Aanvraag historie met opties om weg  te gooien, te hergebruiken of downloaden</a:t>
            </a:r>
            <a:endParaRPr lang="nl-NL" sz="1600" b="0" dirty="0">
              <a:solidFill>
                <a:schemeClr val="tx1"/>
              </a:solidFill>
              <a:latin typeface="+mn-lt"/>
            </a:endParaRPr>
          </a:p>
        </p:txBody>
      </p:sp>
      <p:pic>
        <p:nvPicPr>
          <p:cNvPr id="1126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6433" y="2636912"/>
            <a:ext cx="9075413" cy="2584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10</a:t>
            </a:fld>
            <a:endParaRPr lang="en-US" altLang="nl-NL"/>
          </a:p>
        </p:txBody>
      </p:sp>
      <p:sp>
        <p:nvSpPr>
          <p:cNvPr id="9" name="Titel 1"/>
          <p:cNvSpPr txBox="1">
            <a:spLocks/>
          </p:cNvSpPr>
          <p:nvPr/>
        </p:nvSpPr>
        <p:spPr bwMode="auto">
          <a:xfrm>
            <a:off x="685800" y="762000"/>
            <a:ext cx="7467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a:lstStyle>
          <a:p>
            <a:r>
              <a:rPr lang="nl-NL" kern="0" dirty="0" smtClean="0"/>
              <a:t>Aanvraag schermen Dexter - 5</a:t>
            </a:r>
            <a:endParaRPr lang="nl-NL" kern="0" dirty="0"/>
          </a:p>
        </p:txBody>
      </p:sp>
    </p:spTree>
    <p:extLst>
      <p:ext uri="{BB962C8B-B14F-4D97-AF65-F5344CB8AC3E}">
        <p14:creationId xmlns:p14="http://schemas.microsoft.com/office/powerpoint/2010/main" val="1270535088"/>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Samenvatting Downloaden van de fietsteldata met Dexter</a:t>
            </a:r>
            <a:endParaRPr lang="nl-NL" dirty="0"/>
          </a:p>
        </p:txBody>
      </p:sp>
      <p:sp>
        <p:nvSpPr>
          <p:cNvPr id="3" name="Tijdelijke aanduiding voor inhoud 2"/>
          <p:cNvSpPr>
            <a:spLocks noGrp="1"/>
          </p:cNvSpPr>
          <p:nvPr>
            <p:ph idx="1"/>
          </p:nvPr>
        </p:nvSpPr>
        <p:spPr>
          <a:xfrm>
            <a:off x="683568" y="1844824"/>
            <a:ext cx="7772400" cy="3962400"/>
          </a:xfrm>
        </p:spPr>
        <p:txBody>
          <a:bodyPr/>
          <a:lstStyle/>
          <a:p>
            <a:pPr>
              <a:buFont typeface="+mj-lt"/>
              <a:buAutoNum type="arabicPeriod"/>
            </a:pPr>
            <a:r>
              <a:rPr lang="nl-NL" sz="1600" dirty="0" smtClean="0"/>
              <a:t>Aanvraag van één of meer kalender perioden</a:t>
            </a:r>
          </a:p>
          <a:p>
            <a:pPr>
              <a:buFont typeface="+mj-lt"/>
              <a:buAutoNum type="arabicPeriod"/>
            </a:pPr>
            <a:r>
              <a:rPr lang="nl-NL" sz="1600" dirty="0" smtClean="0"/>
              <a:t>Aanvraag van één of meer tijdsvakken, volledig vrij te kiezen, maar ook standaard tijdvakken.</a:t>
            </a:r>
          </a:p>
          <a:p>
            <a:pPr>
              <a:buFont typeface="+mj-lt"/>
              <a:buAutoNum type="arabicPeriod"/>
            </a:pPr>
            <a:r>
              <a:rPr lang="nl-NL" sz="1600" dirty="0" smtClean="0"/>
              <a:t>Naar keuze wel of niet bepaalde dagen/</a:t>
            </a:r>
            <a:r>
              <a:rPr lang="nl-NL" sz="1600" dirty="0" err="1" smtClean="0"/>
              <a:t>dagtypen</a:t>
            </a:r>
            <a:r>
              <a:rPr lang="nl-NL" sz="1600" dirty="0" smtClean="0"/>
              <a:t> meenemen in de aanvraag</a:t>
            </a:r>
          </a:p>
          <a:p>
            <a:pPr>
              <a:buFont typeface="+mj-lt"/>
              <a:buAutoNum type="arabicPeriod"/>
            </a:pPr>
            <a:r>
              <a:rPr lang="nl-NL" sz="1600" dirty="0" smtClean="0"/>
              <a:t>Output op diverse aggregatieniveaus (minuut, 5”, kwartier, uur, dag, week en maand) </a:t>
            </a:r>
            <a:r>
              <a:rPr lang="nl-NL" sz="1200" dirty="0" smtClean="0"/>
              <a:t>NB: het inwin niveau bepaalt wat zinvol is</a:t>
            </a:r>
          </a:p>
          <a:p>
            <a:pPr>
              <a:buFont typeface="+mj-lt"/>
              <a:buAutoNum type="arabicPeriod"/>
            </a:pPr>
            <a:r>
              <a:rPr lang="nl-NL" sz="1600" dirty="0" smtClean="0"/>
              <a:t>Naar keuze uitsluitingen gebruiken (een uitsluiting is een dag of een locatie die om diverse redenen niet geschikt is om in de output mee te nemen)</a:t>
            </a:r>
          </a:p>
          <a:p>
            <a:pPr>
              <a:buFont typeface="+mj-lt"/>
              <a:buAutoNum type="arabicPeriod"/>
            </a:pPr>
            <a:r>
              <a:rPr lang="nl-NL" sz="1600" dirty="0" smtClean="0"/>
              <a:t>Aanvraag kan ‘nu’ gedaan worden of automatisch periodiek, bijvoorbeeld eenmaal per week of maand </a:t>
            </a:r>
          </a:p>
          <a:p>
            <a:pPr>
              <a:buFont typeface="+mj-lt"/>
              <a:buAutoNum type="arabicPeriod"/>
            </a:pPr>
            <a:r>
              <a:rPr lang="nl-NL" sz="1600" dirty="0"/>
              <a:t>Aanvraag wordt opgeslagen en kan </a:t>
            </a:r>
            <a:r>
              <a:rPr lang="nl-NL" sz="1600" dirty="0" smtClean="0"/>
              <a:t>(al dan niet aangepast) hergebruikt worden, waarbij wisselen van ‘nu’ draaien naar periodiek en </a:t>
            </a:r>
            <a:r>
              <a:rPr lang="nl-NL" sz="1600" dirty="0" err="1" smtClean="0"/>
              <a:t>vice</a:t>
            </a:r>
            <a:r>
              <a:rPr lang="nl-NL" sz="1600" dirty="0" smtClean="0"/>
              <a:t> versa mogelijk is</a:t>
            </a:r>
          </a:p>
          <a:p>
            <a:pPr>
              <a:buFont typeface="+mj-lt"/>
              <a:buAutoNum type="arabicPeriod"/>
            </a:pPr>
            <a:r>
              <a:rPr lang="nl-NL" sz="1600" dirty="0" smtClean="0"/>
              <a:t>Aantal locaties volledig vrij te kiezen</a:t>
            </a:r>
            <a:endParaRPr lang="nl-NL" sz="1600" dirty="0"/>
          </a:p>
          <a:p>
            <a:endParaRPr lang="nl-NL" sz="1600" dirty="0" smtClean="0"/>
          </a:p>
          <a:p>
            <a:endParaRPr lang="nl-NL" sz="16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11</a:t>
            </a:fld>
            <a:endParaRPr lang="en-US" altLang="nl-NL"/>
          </a:p>
        </p:txBody>
      </p:sp>
    </p:spTree>
    <p:extLst>
      <p:ext uri="{BB962C8B-B14F-4D97-AF65-F5344CB8AC3E}">
        <p14:creationId xmlns:p14="http://schemas.microsoft.com/office/powerpoint/2010/main" val="62774278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Aanvraag scherm open data - 1</a:t>
            </a:r>
            <a:endParaRPr lang="nl-NL"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12</a:t>
            </a:fld>
            <a:endParaRPr lang="en-US" altLang="nl-NL"/>
          </a:p>
        </p:txBody>
      </p:sp>
      <p:sp>
        <p:nvSpPr>
          <p:cNvPr id="8" name="Tijdelijke aanduiding voor inhoud 7"/>
          <p:cNvSpPr>
            <a:spLocks noGrp="1"/>
          </p:cNvSpPr>
          <p:nvPr>
            <p:ph idx="1"/>
          </p:nvPr>
        </p:nvSpPr>
        <p:spPr/>
        <p:txBody>
          <a:bodyPr/>
          <a:lstStyle/>
          <a:p>
            <a:endParaRPr lang="nl-NL"/>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644726"/>
            <a:ext cx="7092702" cy="5051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2272902"/>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Aanvraag scherm open data - 2</a:t>
            </a:r>
            <a:endParaRPr lang="nl-NL"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13</a:t>
            </a:fld>
            <a:endParaRPr lang="en-US" altLang="nl-NL"/>
          </a:p>
        </p:txBody>
      </p:sp>
      <p:sp>
        <p:nvSpPr>
          <p:cNvPr id="9" name="Tijdelijke aanduiding voor inhoud 8"/>
          <p:cNvSpPr>
            <a:spLocks noGrp="1"/>
          </p:cNvSpPr>
          <p:nvPr>
            <p:ph idx="1"/>
          </p:nvPr>
        </p:nvSpPr>
        <p:spPr/>
        <p:txBody>
          <a:bodyPr/>
          <a:lstStyle/>
          <a:p>
            <a:endParaRPr lang="nl-NL"/>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56792"/>
            <a:ext cx="7391400" cy="487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390825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Open data portaal – afwijkingen </a:t>
            </a:r>
            <a:r>
              <a:rPr lang="nl-NL" dirty="0" err="1" smtClean="0"/>
              <a:t>tov</a:t>
            </a:r>
            <a:r>
              <a:rPr lang="nl-NL" dirty="0" smtClean="0"/>
              <a:t> Dexter</a:t>
            </a:r>
            <a:endParaRPr lang="nl-NL" dirty="0"/>
          </a:p>
        </p:txBody>
      </p:sp>
      <p:sp>
        <p:nvSpPr>
          <p:cNvPr id="3" name="Tijdelijke aanduiding voor inhoud 2"/>
          <p:cNvSpPr>
            <a:spLocks noGrp="1"/>
          </p:cNvSpPr>
          <p:nvPr>
            <p:ph idx="1"/>
          </p:nvPr>
        </p:nvSpPr>
        <p:spPr>
          <a:xfrm>
            <a:off x="683568" y="1844824"/>
            <a:ext cx="7772400" cy="3962400"/>
          </a:xfrm>
        </p:spPr>
        <p:txBody>
          <a:bodyPr/>
          <a:lstStyle/>
          <a:p>
            <a:r>
              <a:rPr lang="nl-NL" dirty="0" smtClean="0"/>
              <a:t>Geen account nodig</a:t>
            </a:r>
          </a:p>
          <a:p>
            <a:r>
              <a:rPr lang="nl-NL" dirty="0" smtClean="0"/>
              <a:t>Maximaal 10 locaties</a:t>
            </a:r>
          </a:p>
          <a:p>
            <a:r>
              <a:rPr lang="nl-NL" dirty="0" smtClean="0"/>
              <a:t>Verplicht een email-adres op te geven om de data naar toe te sturen</a:t>
            </a:r>
          </a:p>
          <a:p>
            <a:r>
              <a:rPr lang="nl-NL" dirty="0" smtClean="0"/>
              <a:t>Geen mogelijkheden om aanvraag te hergebruiken </a:t>
            </a:r>
          </a:p>
          <a:p>
            <a:r>
              <a:rPr lang="nl-NL" dirty="0" smtClean="0"/>
              <a:t>Geen mogelijkheden periodieke aanvraag te definiëren</a:t>
            </a:r>
          </a:p>
          <a:p>
            <a:r>
              <a:rPr lang="nl-NL" dirty="0" smtClean="0"/>
              <a:t>Geen mogelijkheden om uitsluitingen te definiëren</a:t>
            </a:r>
          </a:p>
          <a:p>
            <a:pPr marL="0" indent="0">
              <a:buNone/>
            </a:pPr>
            <a:endParaRPr lang="nl-NL" sz="1800" dirty="0" smtClean="0"/>
          </a:p>
          <a:p>
            <a:endParaRPr lang="nl-NL" sz="18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14</a:t>
            </a:fld>
            <a:endParaRPr lang="en-US" altLang="nl-NL"/>
          </a:p>
        </p:txBody>
      </p:sp>
    </p:spTree>
    <p:extLst>
      <p:ext uri="{BB962C8B-B14F-4D97-AF65-F5344CB8AC3E}">
        <p14:creationId xmlns:p14="http://schemas.microsoft.com/office/powerpoint/2010/main" val="311145130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Analyse en nabewerkingen met Excel</a:t>
            </a:r>
            <a:endParaRPr lang="nl-NL" dirty="0"/>
          </a:p>
        </p:txBody>
      </p:sp>
      <p:sp>
        <p:nvSpPr>
          <p:cNvPr id="3" name="Tijdelijke aanduiding voor inhoud 2"/>
          <p:cNvSpPr>
            <a:spLocks noGrp="1"/>
          </p:cNvSpPr>
          <p:nvPr>
            <p:ph idx="1"/>
          </p:nvPr>
        </p:nvSpPr>
        <p:spPr>
          <a:xfrm>
            <a:off x="467544" y="5517232"/>
            <a:ext cx="7772400" cy="1008112"/>
          </a:xfrm>
        </p:spPr>
        <p:txBody>
          <a:bodyPr/>
          <a:lstStyle/>
          <a:p>
            <a:pPr marL="0" indent="0">
              <a:buNone/>
            </a:pPr>
            <a:r>
              <a:rPr lang="nl-NL" dirty="0" smtClean="0"/>
              <a:t>De meest krachtige functie van Excel om met de data te werken is de zogenaamde draaitabel functie.</a:t>
            </a:r>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15</a:t>
            </a:fld>
            <a:endParaRPr lang="en-US" altLang="nl-NL"/>
          </a:p>
        </p:txBody>
      </p:sp>
      <p:sp>
        <p:nvSpPr>
          <p:cNvPr id="7" name="Tijdelijke aanduiding voor inhoud 2"/>
          <p:cNvSpPr txBox="1">
            <a:spLocks/>
          </p:cNvSpPr>
          <p:nvPr/>
        </p:nvSpPr>
        <p:spPr bwMode="auto">
          <a:xfrm>
            <a:off x="611560" y="2060848"/>
            <a:ext cx="7772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a:lstStyle>
          <a:p>
            <a:endParaRPr lang="nl-NL" kern="0" dirty="0" smtClean="0"/>
          </a:p>
          <a:p>
            <a:endParaRPr lang="nl-NL" kern="0" dirty="0" smtClean="0"/>
          </a:p>
          <a:p>
            <a:endParaRPr lang="nl-NL" kern="0" dirty="0" smtClean="0"/>
          </a:p>
          <a:p>
            <a:pPr marL="0" indent="0">
              <a:buFontTx/>
              <a:buNone/>
            </a:pPr>
            <a:r>
              <a:rPr lang="nl-NL" kern="0" dirty="0" smtClean="0"/>
              <a:t>241 regels </a:t>
            </a:r>
            <a:r>
              <a:rPr lang="nl-NL" kern="0" dirty="0" err="1" smtClean="0"/>
              <a:t>cijferbrei</a:t>
            </a:r>
            <a:r>
              <a:rPr lang="nl-NL" kern="0" dirty="0" smtClean="0"/>
              <a:t> </a:t>
            </a:r>
            <a:endParaRPr lang="nl-NL" kern="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061" y="1196752"/>
            <a:ext cx="7772400" cy="1980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53" r="-553"/>
          <a:stretch/>
        </p:blipFill>
        <p:spPr bwMode="auto">
          <a:xfrm>
            <a:off x="539552" y="3786336"/>
            <a:ext cx="7990656" cy="1728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835300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16</a:t>
            </a:fld>
            <a:endParaRPr lang="en-US" altLang="nl-NL"/>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556792"/>
            <a:ext cx="8327207" cy="44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oelichting met afgeronde rechthoek 7"/>
          <p:cNvSpPr/>
          <p:nvPr/>
        </p:nvSpPr>
        <p:spPr bwMode="auto">
          <a:xfrm>
            <a:off x="2411760" y="3140968"/>
            <a:ext cx="3384376" cy="720080"/>
          </a:xfrm>
          <a:prstGeom prst="wedgeRoundRectCallout">
            <a:avLst>
              <a:gd name="adj1" fmla="val -106468"/>
              <a:gd name="adj2" fmla="val -99376"/>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l-NL" sz="1600" dirty="0" smtClean="0">
                <a:latin typeface="+mn-lt"/>
              </a:rPr>
              <a:t>1 Selecteer het hele tabblad, door in de linker bovenhoek te klikken</a:t>
            </a:r>
            <a:endParaRPr kumimoji="0" lang="nl-NL" sz="1600" b="0" i="0" u="none" strike="noStrike" cap="none" normalizeH="0" baseline="0" dirty="0">
              <a:ln>
                <a:noFill/>
              </a:ln>
              <a:solidFill>
                <a:schemeClr val="tx1"/>
              </a:solidFill>
              <a:effectLst/>
              <a:latin typeface="+mn-lt"/>
            </a:endParaRPr>
          </a:p>
        </p:txBody>
      </p:sp>
      <p:sp>
        <p:nvSpPr>
          <p:cNvPr id="10" name="Toelichting met afgeronde rechthoek 9"/>
          <p:cNvSpPr/>
          <p:nvPr/>
        </p:nvSpPr>
        <p:spPr bwMode="auto">
          <a:xfrm>
            <a:off x="2627784" y="836712"/>
            <a:ext cx="3384376" cy="720080"/>
          </a:xfrm>
          <a:prstGeom prst="wedgeRoundRectCallout">
            <a:avLst>
              <a:gd name="adj1" fmla="val -110748"/>
              <a:gd name="adj2" fmla="val 99275"/>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l-NL" sz="1600" dirty="0" smtClean="0">
                <a:latin typeface="+mn-lt"/>
              </a:rPr>
              <a:t>2 kies maak draaitabel en plaats die in een nieuw werkblad</a:t>
            </a:r>
            <a:endParaRPr kumimoji="0" lang="nl-NL" sz="16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25845987"/>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02" y="2204864"/>
            <a:ext cx="9080612" cy="3630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endParaRPr lang="nl-NL"/>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17</a:t>
            </a:fld>
            <a:endParaRPr lang="en-US" altLang="nl-NL"/>
          </a:p>
        </p:txBody>
      </p:sp>
      <p:sp>
        <p:nvSpPr>
          <p:cNvPr id="10" name="Toelichting met afgeronde rechthoek 9"/>
          <p:cNvSpPr/>
          <p:nvPr/>
        </p:nvSpPr>
        <p:spPr bwMode="auto">
          <a:xfrm>
            <a:off x="1380778" y="188640"/>
            <a:ext cx="5616624" cy="1584176"/>
          </a:xfrm>
          <a:prstGeom prst="wedgeRoundRectCallout">
            <a:avLst>
              <a:gd name="adj1" fmla="val 27433"/>
              <a:gd name="adj2" fmla="val 103960"/>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l-NL" sz="1600" dirty="0" smtClean="0">
                <a:latin typeface="+mn-lt"/>
              </a:rPr>
              <a:t>3 sleep locatiecode naar kolom labels</a:t>
            </a:r>
          </a:p>
          <a:p>
            <a:pPr marL="0" marR="0" indent="0" algn="l" defTabSz="914400" rtl="0" eaLnBrk="0" fontAlgn="base" latinLnBrk="0" hangingPunct="0">
              <a:lnSpc>
                <a:spcPct val="100000"/>
              </a:lnSpc>
              <a:spcBef>
                <a:spcPct val="0"/>
              </a:spcBef>
              <a:spcAft>
                <a:spcPct val="0"/>
              </a:spcAft>
              <a:buClrTx/>
              <a:buSzTx/>
              <a:buFontTx/>
              <a:buNone/>
              <a:tabLst/>
            </a:pPr>
            <a:r>
              <a:rPr kumimoji="0" lang="nl-NL" sz="1600" b="0" i="0" u="none" strike="noStrike" cap="none" normalizeH="0" dirty="0">
                <a:ln>
                  <a:noFill/>
                </a:ln>
                <a:solidFill>
                  <a:schemeClr val="tx1"/>
                </a:solidFill>
                <a:effectLst/>
                <a:latin typeface="+mn-lt"/>
              </a:rPr>
              <a:t> </a:t>
            </a:r>
            <a:r>
              <a:rPr kumimoji="0" lang="nl-NL" sz="1600" b="0" i="0" u="none" strike="noStrike" cap="none" normalizeH="0" dirty="0" smtClean="0">
                <a:ln>
                  <a:noFill/>
                </a:ln>
                <a:solidFill>
                  <a:schemeClr val="tx1"/>
                </a:solidFill>
                <a:effectLst/>
                <a:latin typeface="+mn-lt"/>
              </a:rPr>
              <a:t>  sleep begintijd naar rij labels</a:t>
            </a:r>
          </a:p>
          <a:p>
            <a:pPr marL="0" marR="0" indent="0" algn="l" defTabSz="914400" rtl="0" eaLnBrk="0" fontAlgn="base" latinLnBrk="0" hangingPunct="0">
              <a:lnSpc>
                <a:spcPct val="100000"/>
              </a:lnSpc>
              <a:spcBef>
                <a:spcPct val="0"/>
              </a:spcBef>
              <a:spcAft>
                <a:spcPct val="0"/>
              </a:spcAft>
              <a:buClrTx/>
              <a:buSzTx/>
              <a:buFontTx/>
              <a:buNone/>
              <a:tabLst/>
            </a:pPr>
            <a:r>
              <a:rPr lang="nl-NL" sz="1600" baseline="0" dirty="0">
                <a:latin typeface="+mn-lt"/>
              </a:rPr>
              <a:t> </a:t>
            </a:r>
            <a:r>
              <a:rPr lang="nl-NL" sz="1600" baseline="0" dirty="0" smtClean="0">
                <a:latin typeface="+mn-lt"/>
              </a:rPr>
              <a:t>  sleep </a:t>
            </a:r>
            <a:r>
              <a:rPr lang="nl-NL" sz="1600" baseline="0" dirty="0" err="1" smtClean="0">
                <a:latin typeface="+mn-lt"/>
              </a:rPr>
              <a:t>intensiteit_beide_richtingen</a:t>
            </a:r>
            <a:r>
              <a:rPr lang="nl-NL" sz="1600" dirty="0" smtClean="0">
                <a:latin typeface="+mn-lt"/>
              </a:rPr>
              <a:t> naar </a:t>
            </a:r>
            <a:r>
              <a:rPr lang="nl-NL" sz="1600" dirty="0" err="1" smtClean="0">
                <a:latin typeface="+mn-lt"/>
              </a:rPr>
              <a:t>waardeveld</a:t>
            </a:r>
            <a:endParaRPr lang="nl-NL" sz="1600" dirty="0" smtClean="0">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lang="nl-NL" sz="1600" dirty="0">
                <a:latin typeface="+mn-lt"/>
              </a:rPr>
              <a:t> </a:t>
            </a:r>
            <a:r>
              <a:rPr lang="nl-NL" sz="1600" dirty="0" smtClean="0">
                <a:latin typeface="+mn-lt"/>
              </a:rPr>
              <a:t>  en zet het op Som in plaats van aantal</a:t>
            </a:r>
            <a:endParaRPr kumimoji="0" lang="nl-NL" sz="16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626933082"/>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18</a:t>
            </a:fld>
            <a:endParaRPr lang="en-US" altLang="nl-NL"/>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566409"/>
            <a:ext cx="6264696" cy="1581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oelichting met afgeronde rechthoek 6"/>
          <p:cNvSpPr/>
          <p:nvPr/>
        </p:nvSpPr>
        <p:spPr bwMode="auto">
          <a:xfrm>
            <a:off x="5184068" y="1781115"/>
            <a:ext cx="3240360" cy="495757"/>
          </a:xfrm>
          <a:prstGeom prst="wedgeRoundRectCallout">
            <a:avLst>
              <a:gd name="adj1" fmla="val -63860"/>
              <a:gd name="adj2" fmla="val -144497"/>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nl-NL" sz="1600" dirty="0" smtClean="0">
                <a:latin typeface="+mn-lt"/>
              </a:rPr>
              <a:t>4 Voeg </a:t>
            </a:r>
            <a:r>
              <a:rPr lang="nl-NL" sz="1600" dirty="0">
                <a:latin typeface="+mn-lt"/>
              </a:rPr>
              <a:t>een grafiek toe</a:t>
            </a:r>
          </a:p>
          <a:p>
            <a:pPr marL="0" marR="0" indent="0" algn="l" defTabSz="914400" rtl="0" eaLnBrk="0" fontAlgn="base" latinLnBrk="0" hangingPunct="0">
              <a:lnSpc>
                <a:spcPct val="100000"/>
              </a:lnSpc>
              <a:spcBef>
                <a:spcPct val="0"/>
              </a:spcBef>
              <a:spcAft>
                <a:spcPct val="0"/>
              </a:spcAft>
              <a:buClrTx/>
              <a:buSzTx/>
              <a:buFontTx/>
              <a:buNone/>
              <a:tabLst/>
            </a:pPr>
            <a:endParaRPr kumimoji="0" lang="nl-NL" sz="2400" b="0" i="0" u="none" strike="noStrike" cap="none" normalizeH="0" baseline="0" dirty="0">
              <a:ln>
                <a:noFill/>
              </a:ln>
              <a:solidFill>
                <a:schemeClr val="tx1"/>
              </a:solidFill>
              <a:effectLst/>
              <a:latin typeface="Times" charset="0"/>
            </a:endParaRPr>
          </a:p>
        </p:txBody>
      </p:sp>
      <p:pic>
        <p:nvPicPr>
          <p:cNvPr id="6147"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51544" y="2420888"/>
            <a:ext cx="5686497"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oelichting met afgeronde rechthoek 9"/>
          <p:cNvSpPr/>
          <p:nvPr/>
        </p:nvSpPr>
        <p:spPr bwMode="auto">
          <a:xfrm>
            <a:off x="6156176" y="4221088"/>
            <a:ext cx="2592288" cy="1584176"/>
          </a:xfrm>
          <a:prstGeom prst="wedgeRoundRectCallout">
            <a:avLst>
              <a:gd name="adj1" fmla="val -76922"/>
              <a:gd name="adj2" fmla="val -53733"/>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nl-NL" sz="1600" dirty="0" smtClean="0">
                <a:latin typeface="+mn-lt"/>
              </a:rPr>
              <a:t> 5 Selecteer een of meer locaties, kies een ander grafiek type, voeg legenda teksten toe naar keuze</a:t>
            </a:r>
            <a:endParaRPr lang="nl-NL" sz="1600" dirty="0">
              <a:latin typeface="+mn-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nl-NL" sz="2400" b="0" i="0" u="none" strike="noStrike" cap="none" normalizeH="0" baseline="0" dirty="0">
              <a:ln>
                <a:noFill/>
              </a:ln>
              <a:solidFill>
                <a:schemeClr val="tx1"/>
              </a:solidFill>
              <a:effectLst/>
              <a:latin typeface="Times" charset="0"/>
            </a:endParaRPr>
          </a:p>
        </p:txBody>
      </p:sp>
    </p:spTree>
    <p:extLst>
      <p:ext uri="{BB962C8B-B14F-4D97-AF65-F5344CB8AC3E}">
        <p14:creationId xmlns:p14="http://schemas.microsoft.com/office/powerpoint/2010/main" val="145483386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340768"/>
            <a:ext cx="85852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jdelijke aanduiding voor inhoud 2"/>
          <p:cNvSpPr>
            <a:spLocks noGrp="1"/>
          </p:cNvSpPr>
          <p:nvPr>
            <p:ph idx="1"/>
          </p:nvPr>
        </p:nvSpPr>
        <p:spPr>
          <a:xfrm>
            <a:off x="585912" y="476672"/>
            <a:ext cx="7772400" cy="3962400"/>
          </a:xfrm>
        </p:spPr>
        <p:txBody>
          <a:bodyPr/>
          <a:lstStyle/>
          <a:p>
            <a:r>
              <a:rPr lang="nl-NL" sz="1600" dirty="0" smtClean="0"/>
              <a:t>Een voorbeeld met andere data:</a:t>
            </a:r>
          </a:p>
          <a:p>
            <a:r>
              <a:rPr lang="nl-NL" sz="1600" dirty="0" smtClean="0"/>
              <a:t>Twee separate meetlocaties voor een fietspad noordzijde en zuidzijde. </a:t>
            </a:r>
            <a:br>
              <a:rPr lang="nl-NL" sz="1600" dirty="0" smtClean="0"/>
            </a:br>
            <a:r>
              <a:rPr lang="nl-NL" sz="1600" dirty="0" smtClean="0"/>
              <a:t>Van beide fietspaden wordt het verkeer in heen en teruggaande richting en het totaal getoond, er is beperkt ‘tegenrichting’ verkeer</a:t>
            </a:r>
          </a:p>
          <a:p>
            <a:r>
              <a:rPr lang="nl-NL" sz="1600" dirty="0" smtClean="0"/>
              <a:t>In het weekeind komt hier nauwelijks een fietser langs</a:t>
            </a:r>
            <a:endParaRPr lang="nl-NL" sz="16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19</a:t>
            </a:fld>
            <a:endParaRPr lang="en-US" altLang="nl-NL"/>
          </a:p>
        </p:txBody>
      </p:sp>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127732"/>
            <a:ext cx="8375650"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8801817"/>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D2E9D5-EB8F-4021-ACE4-A0DE881F56BD}"/>
              </a:ext>
            </a:extLst>
          </p:cNvPr>
          <p:cNvSpPr>
            <a:spLocks noGrp="1"/>
          </p:cNvSpPr>
          <p:nvPr>
            <p:ph type="title"/>
          </p:nvPr>
        </p:nvSpPr>
        <p:spPr/>
        <p:txBody>
          <a:bodyPr/>
          <a:lstStyle/>
          <a:p>
            <a:r>
              <a:rPr lang="nl-NL" dirty="0" smtClean="0"/>
              <a:t>Proces</a:t>
            </a:r>
            <a:endParaRPr lang="nl-NL" dirty="0"/>
          </a:p>
        </p:txBody>
      </p:sp>
      <p:sp>
        <p:nvSpPr>
          <p:cNvPr id="3" name="Tijdelijke aanduiding voor inhoud 2">
            <a:extLst>
              <a:ext uri="{FF2B5EF4-FFF2-40B4-BE49-F238E27FC236}">
                <a16:creationId xmlns:a16="http://schemas.microsoft.com/office/drawing/2014/main" id="{02C12344-CDE1-4ACF-8F23-4A02564B8AC4}"/>
              </a:ext>
            </a:extLst>
          </p:cNvPr>
          <p:cNvSpPr>
            <a:spLocks noGrp="1"/>
          </p:cNvSpPr>
          <p:nvPr>
            <p:ph idx="1"/>
          </p:nvPr>
        </p:nvSpPr>
        <p:spPr>
          <a:xfrm>
            <a:off x="683568" y="1556792"/>
            <a:ext cx="8208912" cy="3962400"/>
          </a:xfrm>
        </p:spPr>
        <p:txBody>
          <a:bodyPr/>
          <a:lstStyle/>
          <a:p>
            <a:pPr marL="0" lvl="0" indent="0">
              <a:buNone/>
            </a:pPr>
            <a:r>
              <a:rPr lang="nl-NL" dirty="0" smtClean="0"/>
              <a:t>Bij </a:t>
            </a:r>
            <a:r>
              <a:rPr lang="nl-NL" dirty="0"/>
              <a:t>o</a:t>
            </a:r>
            <a:r>
              <a:rPr lang="nl-NL" dirty="0" smtClean="0"/>
              <a:t>ndertekenen intentieverklaring in 2018 afgesproken dat er een platform komt met als doel:</a:t>
            </a:r>
            <a:br>
              <a:rPr lang="nl-NL" dirty="0" smtClean="0"/>
            </a:br>
            <a:endParaRPr lang="nl-NL" dirty="0" smtClean="0"/>
          </a:p>
          <a:p>
            <a:pPr marL="400050" lvl="1" indent="0"/>
            <a:r>
              <a:rPr lang="nl-NL" dirty="0" smtClean="0">
                <a:solidFill>
                  <a:srgbClr val="F99700"/>
                </a:solidFill>
              </a:rPr>
              <a:t>Bezitters van fiets tel data (intensiteiten) kunnen die daar aanbieden </a:t>
            </a:r>
            <a:r>
              <a:rPr lang="nl-NL" dirty="0" err="1" smtClean="0">
                <a:solidFill>
                  <a:srgbClr val="F99700"/>
                </a:solidFill>
              </a:rPr>
              <a:t>tbv</a:t>
            </a:r>
            <a:r>
              <a:rPr lang="nl-NL" dirty="0" smtClean="0">
                <a:solidFill>
                  <a:srgbClr val="F99700"/>
                </a:solidFill>
              </a:rPr>
              <a:t> historische opslag en gebruikers kunnen die daar ophalen (open data)</a:t>
            </a:r>
          </a:p>
          <a:p>
            <a:pPr marL="0" lvl="0" indent="0">
              <a:buNone/>
            </a:pPr>
            <a:endParaRPr lang="nl-NL" dirty="0"/>
          </a:p>
          <a:p>
            <a:pPr marL="0" lvl="0" indent="0">
              <a:buNone/>
            </a:pPr>
            <a:r>
              <a:rPr lang="nl-NL" dirty="0" smtClean="0"/>
              <a:t>De eerste versies van een platform waren free format, betrekkelijk weinig regels over inhoud en vorm van de data.</a:t>
            </a:r>
          </a:p>
          <a:p>
            <a:pPr marL="0" lvl="0" indent="0">
              <a:buNone/>
            </a:pPr>
            <a:endParaRPr lang="nl-NL" dirty="0" smtClean="0"/>
          </a:p>
          <a:p>
            <a:pPr marL="0" lvl="0" indent="0">
              <a:buNone/>
            </a:pPr>
            <a:r>
              <a:rPr lang="nl-NL" dirty="0" smtClean="0"/>
              <a:t>Dit is in 2019  strakker getrokken. </a:t>
            </a:r>
          </a:p>
        </p:txBody>
      </p:sp>
      <p:sp>
        <p:nvSpPr>
          <p:cNvPr id="4" name="Tijdelijke aanduiding voor datum 3">
            <a:extLst>
              <a:ext uri="{FF2B5EF4-FFF2-40B4-BE49-F238E27FC236}">
                <a16:creationId xmlns:a16="http://schemas.microsoft.com/office/drawing/2014/main" id="{AD9337CA-4BD5-4F01-8033-585FB1392FC6}"/>
              </a:ext>
            </a:extLst>
          </p:cNvPr>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a:extLst>
              <a:ext uri="{FF2B5EF4-FFF2-40B4-BE49-F238E27FC236}">
                <a16:creationId xmlns:a16="http://schemas.microsoft.com/office/drawing/2014/main" id="{9537BF6B-F18E-43CC-91C1-0B49CB63C3C2}"/>
              </a:ext>
            </a:extLst>
          </p:cNvPr>
          <p:cNvSpPr>
            <a:spLocks noGrp="1"/>
          </p:cNvSpPr>
          <p:nvPr>
            <p:ph type="ftr" sz="quarter" idx="11"/>
          </p:nvPr>
        </p:nvSpPr>
        <p:spPr/>
        <p:txBody>
          <a:bodyPr/>
          <a:lstStyle/>
          <a:p>
            <a:pPr>
              <a:defRPr/>
            </a:pPr>
            <a:r>
              <a:rPr lang="en-US"/>
              <a:t>Nationale Databank Wegverkeersgegevens</a:t>
            </a:r>
          </a:p>
        </p:txBody>
      </p:sp>
      <p:sp>
        <p:nvSpPr>
          <p:cNvPr id="6" name="Tijdelijke aanduiding voor dianummer 5">
            <a:extLst>
              <a:ext uri="{FF2B5EF4-FFF2-40B4-BE49-F238E27FC236}">
                <a16:creationId xmlns:a16="http://schemas.microsoft.com/office/drawing/2014/main" id="{C62475F2-D9E3-40FC-A1F9-79FE19E69510}"/>
              </a:ext>
            </a:extLst>
          </p:cNvPr>
          <p:cNvSpPr>
            <a:spLocks noGrp="1"/>
          </p:cNvSpPr>
          <p:nvPr>
            <p:ph type="sldNum" sz="quarter" idx="12"/>
          </p:nvPr>
        </p:nvSpPr>
        <p:spPr/>
        <p:txBody>
          <a:bodyPr/>
          <a:lstStyle/>
          <a:p>
            <a:pPr>
              <a:defRPr/>
            </a:pPr>
            <a:r>
              <a:rPr lang="en-US" altLang="nl-NL"/>
              <a:t>Slide </a:t>
            </a:r>
            <a:fld id="{FB1BA5AB-7BF4-4E06-8DBA-01A5B5E563D2}" type="slidenum">
              <a:rPr lang="en-US" altLang="nl-NL" smtClean="0"/>
              <a:pPr>
                <a:defRPr/>
              </a:pPr>
              <a:t>2</a:t>
            </a:fld>
            <a:endParaRPr lang="en-US" altLang="nl-NL"/>
          </a:p>
        </p:txBody>
      </p:sp>
    </p:spTree>
    <p:extLst>
      <p:ext uri="{BB962C8B-B14F-4D97-AF65-F5344CB8AC3E}">
        <p14:creationId xmlns:p14="http://schemas.microsoft.com/office/powerpoint/2010/main" val="976399849"/>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Activiteiten in 2020</a:t>
            </a:r>
            <a:endParaRPr lang="nl-NL" dirty="0"/>
          </a:p>
        </p:txBody>
      </p:sp>
      <p:sp>
        <p:nvSpPr>
          <p:cNvPr id="3" name="Tijdelijke aanduiding voor inhoud 2"/>
          <p:cNvSpPr>
            <a:spLocks noGrp="1"/>
          </p:cNvSpPr>
          <p:nvPr>
            <p:ph idx="1"/>
          </p:nvPr>
        </p:nvSpPr>
        <p:spPr>
          <a:xfrm>
            <a:off x="683568" y="1412776"/>
            <a:ext cx="7772400" cy="3962400"/>
          </a:xfrm>
        </p:spPr>
        <p:txBody>
          <a:bodyPr/>
          <a:lstStyle/>
          <a:p>
            <a:r>
              <a:rPr lang="nl-NL" dirty="0"/>
              <a:t>B</a:t>
            </a:r>
            <a:r>
              <a:rPr lang="nl-NL" dirty="0" smtClean="0"/>
              <a:t>eperkte </a:t>
            </a:r>
            <a:r>
              <a:rPr lang="nl-NL" dirty="0"/>
              <a:t>set standaard visualisaties </a:t>
            </a:r>
            <a:endParaRPr lang="nl-NL" dirty="0" smtClean="0"/>
          </a:p>
          <a:p>
            <a:pPr marL="628650" lvl="1" indent="-266700">
              <a:buFont typeface="Arial" panose="020B0604020202020204" pitchFamily="34" charset="0"/>
              <a:buChar char="•"/>
            </a:pPr>
            <a:r>
              <a:rPr lang="nl-NL" dirty="0" smtClean="0"/>
              <a:t>Visualisatie online in de applicatie Dexter</a:t>
            </a:r>
          </a:p>
          <a:p>
            <a:pPr marL="628650" lvl="1" indent="-266700">
              <a:buFont typeface="Arial" panose="020B0604020202020204" pitchFamily="34" charset="0"/>
              <a:buChar char="•"/>
            </a:pPr>
            <a:r>
              <a:rPr lang="nl-NL" dirty="0" smtClean="0"/>
              <a:t>Standaard rapporten/grafieken aan te vragen in Dexter om te downloaden</a:t>
            </a:r>
          </a:p>
          <a:p>
            <a:pPr marL="361950" lvl="1" indent="0"/>
            <a:r>
              <a:rPr lang="nl-NL" dirty="0" smtClean="0"/>
              <a:t>Overleg met aantal betrokken gebruikers hoe dat er precies uit moet komen te zien is inmiddels gestart.</a:t>
            </a:r>
          </a:p>
          <a:p>
            <a:r>
              <a:rPr lang="nl-NL" dirty="0" smtClean="0"/>
              <a:t>Indien mogelijk aansluiten bij aanbesteding </a:t>
            </a:r>
            <a:r>
              <a:rPr lang="nl-NL" dirty="0" err="1" smtClean="0"/>
              <a:t>MinIenW</a:t>
            </a:r>
            <a:r>
              <a:rPr lang="nl-NL" dirty="0" smtClean="0"/>
              <a:t>  m.b.t. </a:t>
            </a:r>
            <a:r>
              <a:rPr lang="nl-NL" dirty="0" err="1" smtClean="0"/>
              <a:t>floating</a:t>
            </a:r>
            <a:r>
              <a:rPr lang="nl-NL" dirty="0" smtClean="0"/>
              <a:t> bike data, indien dit onvoldoende meerwaarde levert,  dan een eigen marsroute bepalen.</a:t>
            </a:r>
          </a:p>
          <a:p>
            <a:r>
              <a:rPr lang="nl-NL" dirty="0" smtClean="0"/>
              <a:t>Ondersteunen partners en leveranciers van partners die fietsdata willen inwinnen en beschikbaar stellen via NDW.</a:t>
            </a:r>
          </a:p>
          <a:p>
            <a:pPr marL="228600" indent="-266700">
              <a:buFont typeface="Arial" panose="020B0604020202020204" pitchFamily="34" charset="0"/>
              <a:buChar char="•"/>
            </a:pPr>
            <a:endParaRPr lang="nl-NL" sz="1600" dirty="0" smtClean="0"/>
          </a:p>
          <a:p>
            <a:endParaRPr lang="nl-NL" sz="1600" dirty="0"/>
          </a:p>
          <a:p>
            <a:pPr marL="0" indent="0">
              <a:buNone/>
            </a:pPr>
            <a:endParaRPr lang="nl-NL" sz="16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20</a:t>
            </a:fld>
            <a:endParaRPr lang="en-US" altLang="nl-NL"/>
          </a:p>
        </p:txBody>
      </p:sp>
    </p:spTree>
    <p:extLst>
      <p:ext uri="{BB962C8B-B14F-4D97-AF65-F5344CB8AC3E}">
        <p14:creationId xmlns:p14="http://schemas.microsoft.com/office/powerpoint/2010/main" val="2950691322"/>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r>
              <a:rPr lang="nl-NL" dirty="0" smtClean="0"/>
              <a:t>Formaat </a:t>
            </a:r>
            <a:r>
              <a:rPr lang="nl-NL" dirty="0" err="1" smtClean="0"/>
              <a:t>teldata</a:t>
            </a:r>
            <a:r>
              <a:rPr lang="nl-NL" dirty="0" smtClean="0"/>
              <a:t> in de light variant</a:t>
            </a:r>
            <a:endParaRPr lang="nl-NL" dirty="0"/>
          </a:p>
        </p:txBody>
      </p:sp>
      <p:sp>
        <p:nvSpPr>
          <p:cNvPr id="3" name="Tijdelijke aanduiding voor inhoud 2"/>
          <p:cNvSpPr>
            <a:spLocks noGrp="1"/>
          </p:cNvSpPr>
          <p:nvPr>
            <p:ph idx="1"/>
          </p:nvPr>
        </p:nvSpPr>
        <p:spPr>
          <a:xfrm>
            <a:off x="683568" y="1484784"/>
            <a:ext cx="7772400" cy="4968552"/>
          </a:xfrm>
        </p:spPr>
        <p:txBody>
          <a:bodyPr/>
          <a:lstStyle/>
          <a:p>
            <a:pPr marL="0" indent="0">
              <a:buNone/>
            </a:pPr>
            <a:r>
              <a:rPr lang="nl-NL" sz="1800" dirty="0" smtClean="0"/>
              <a:t>Het formaat voor het aan NDW aanleveren van fietsteldata is opgesteld en twee ontvangst systemen hiervoor zijn ingericht:</a:t>
            </a:r>
            <a:br>
              <a:rPr lang="nl-NL" sz="1800" dirty="0" smtClean="0"/>
            </a:br>
            <a:endParaRPr lang="nl-NL" sz="1800" dirty="0" smtClean="0"/>
          </a:p>
          <a:p>
            <a:pPr lvl="1">
              <a:buFont typeface="+mj-lt"/>
              <a:buAutoNum type="arabicPeriod"/>
            </a:pPr>
            <a:r>
              <a:rPr lang="nl-NL" sz="1800" dirty="0" smtClean="0"/>
              <a:t>Invullen in Excel en dit omzetten omzetten in  CSV </a:t>
            </a:r>
            <a:br>
              <a:rPr lang="nl-NL" sz="1800" dirty="0" smtClean="0"/>
            </a:br>
            <a:r>
              <a:rPr lang="nl-NL" sz="1800" dirty="0" smtClean="0"/>
              <a:t>de CSV zippen en  handmatig uploaden in Dexter</a:t>
            </a:r>
            <a:br>
              <a:rPr lang="nl-NL" sz="1800" dirty="0" smtClean="0"/>
            </a:br>
            <a:r>
              <a:rPr lang="nl-NL" sz="1800" dirty="0" smtClean="0"/>
              <a:t>Dit proces is in productie bij twee leveranciers, die wekelijks een bestand uploaden.</a:t>
            </a:r>
            <a:br>
              <a:rPr lang="nl-NL" sz="1800" dirty="0" smtClean="0"/>
            </a:br>
            <a:r>
              <a:rPr lang="nl-NL" sz="1800" dirty="0" smtClean="0"/>
              <a:t>Dit kan ook gebruikt worden om oude data te converteren en aan te bieden, is inmiddels door aantal partners ook gedaan</a:t>
            </a:r>
            <a:br>
              <a:rPr lang="nl-NL" sz="1800" dirty="0" smtClean="0"/>
            </a:br>
            <a:endParaRPr lang="nl-NL" sz="1800" dirty="0" smtClean="0"/>
          </a:p>
          <a:p>
            <a:pPr lvl="1">
              <a:buFont typeface="+mj-lt"/>
              <a:buAutoNum type="arabicPeriod"/>
            </a:pPr>
            <a:r>
              <a:rPr lang="nl-NL" sz="1800" dirty="0" smtClean="0"/>
              <a:t>Door telapparatuur/software laten genereren van XML en met een </a:t>
            </a:r>
            <a:r>
              <a:rPr lang="nl-NL" sz="1800" dirty="0" err="1" smtClean="0"/>
              <a:t>api</a:t>
            </a:r>
            <a:r>
              <a:rPr lang="nl-NL" sz="1800" dirty="0" smtClean="0"/>
              <a:t> (stukje software om de data automatisch aan te bieden) de data leveren aan NDW, dit proces is operationeel bij één leverancier</a:t>
            </a:r>
            <a:br>
              <a:rPr lang="nl-NL" sz="1800" dirty="0" smtClean="0"/>
            </a:br>
            <a:endParaRPr lang="nl-NL" sz="1800" dirty="0" smtClean="0"/>
          </a:p>
          <a:p>
            <a:pPr marL="0" lvl="1" indent="0"/>
            <a:r>
              <a:rPr lang="nl-NL" sz="1800" dirty="0" smtClean="0"/>
              <a:t>Technische documentatie is te vinden op de NDW internet site: </a:t>
            </a:r>
          </a:p>
          <a:p>
            <a:pPr marL="0" lvl="1" indent="0"/>
            <a:r>
              <a:rPr lang="nl-NL" sz="1800" dirty="0">
                <a:hlinkClick r:id="rId3"/>
              </a:rPr>
              <a:t>https://www.ndw.nu/documenten/nl</a:t>
            </a:r>
            <a:r>
              <a:rPr lang="nl-NL" sz="1800" dirty="0" smtClean="0">
                <a:hlinkClick r:id="rId3"/>
              </a:rPr>
              <a:t>/</a:t>
            </a:r>
            <a:endParaRPr lang="nl-NL" sz="1800" dirty="0" smtClean="0"/>
          </a:p>
          <a:p>
            <a:pPr marL="0" lvl="1" indent="0"/>
            <a:endParaRPr lang="nl-NL" sz="18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3</a:t>
            </a:fld>
            <a:endParaRPr lang="en-US" altLang="nl-NL"/>
          </a:p>
        </p:txBody>
      </p:sp>
    </p:spTree>
    <p:extLst>
      <p:ext uri="{BB962C8B-B14F-4D97-AF65-F5344CB8AC3E}">
        <p14:creationId xmlns:p14="http://schemas.microsoft.com/office/powerpoint/2010/main" val="519341044"/>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Uploaden van .CSV bestand</a:t>
            </a:r>
            <a:endParaRPr lang="nl-NL" dirty="0"/>
          </a:p>
        </p:txBody>
      </p:sp>
      <p:sp>
        <p:nvSpPr>
          <p:cNvPr id="3" name="Tijdelijke aanduiding voor inhoud 2"/>
          <p:cNvSpPr>
            <a:spLocks noGrp="1"/>
          </p:cNvSpPr>
          <p:nvPr>
            <p:ph idx="1"/>
          </p:nvPr>
        </p:nvSpPr>
        <p:spPr>
          <a:xfrm>
            <a:off x="683568" y="1700808"/>
            <a:ext cx="7772400" cy="3962400"/>
          </a:xfrm>
        </p:spPr>
        <p:txBody>
          <a:bodyPr/>
          <a:lstStyle/>
          <a:p>
            <a:pPr marL="0" indent="0">
              <a:buNone/>
            </a:pPr>
            <a:endParaRPr lang="nl-NL" sz="16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4</a:t>
            </a:fld>
            <a:endParaRPr lang="en-US" altLang="nl-NL"/>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564904"/>
            <a:ext cx="7827710"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1189" y="4867136"/>
            <a:ext cx="5448796" cy="1879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oelichting met afgeronde rechthoek 6"/>
          <p:cNvSpPr/>
          <p:nvPr/>
        </p:nvSpPr>
        <p:spPr bwMode="auto">
          <a:xfrm>
            <a:off x="5911611" y="2336065"/>
            <a:ext cx="2808312" cy="432048"/>
          </a:xfrm>
          <a:prstGeom prst="wedgeRoundRectCallout">
            <a:avLst>
              <a:gd name="adj1" fmla="val -81398"/>
              <a:gd name="adj2" fmla="val 138356"/>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nl-NL" sz="1600" b="0" i="0" u="none" strike="noStrike" cap="none" normalizeH="0" baseline="0" dirty="0" smtClean="0">
                <a:ln>
                  <a:noFill/>
                </a:ln>
                <a:solidFill>
                  <a:schemeClr val="tx1"/>
                </a:solidFill>
                <a:effectLst/>
                <a:latin typeface="+mn-lt"/>
              </a:rPr>
              <a:t>1 Kies datalevering fietsdata</a:t>
            </a:r>
            <a:endParaRPr kumimoji="0" lang="nl-NL" sz="1600" b="0" i="0" u="none" strike="noStrike" cap="none" normalizeH="0" baseline="0" dirty="0">
              <a:ln>
                <a:noFill/>
              </a:ln>
              <a:solidFill>
                <a:schemeClr val="tx1"/>
              </a:solidFill>
              <a:effectLst/>
              <a:latin typeface="+mn-lt"/>
            </a:endParaRPr>
          </a:p>
        </p:txBody>
      </p:sp>
      <p:sp>
        <p:nvSpPr>
          <p:cNvPr id="10" name="Toelichting met afgeronde rechthoek 9"/>
          <p:cNvSpPr/>
          <p:nvPr/>
        </p:nvSpPr>
        <p:spPr bwMode="auto">
          <a:xfrm>
            <a:off x="683568" y="5086632"/>
            <a:ext cx="2808312" cy="1006663"/>
          </a:xfrm>
          <a:prstGeom prst="wedgeRoundRectCallout">
            <a:avLst>
              <a:gd name="adj1" fmla="val -33363"/>
              <a:gd name="adj2" fmla="val -143518"/>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l-NL" sz="1600" dirty="0">
                <a:latin typeface="+mn-lt"/>
              </a:rPr>
              <a:t>2</a:t>
            </a:r>
            <a:r>
              <a:rPr kumimoji="0" lang="nl-NL" sz="1600" b="0" i="0" u="none" strike="noStrike" cap="none" normalizeH="0" baseline="0" dirty="0" smtClean="0">
                <a:ln>
                  <a:noFill/>
                </a:ln>
                <a:solidFill>
                  <a:schemeClr val="tx1"/>
                </a:solidFill>
                <a:effectLst/>
                <a:latin typeface="+mn-lt"/>
              </a:rPr>
              <a:t> blader naar het te uploaden bestand (zipfile met 3 .</a:t>
            </a:r>
            <a:r>
              <a:rPr kumimoji="0" lang="nl-NL" sz="1600" b="0" i="0" u="none" strike="noStrike" cap="none" normalizeH="0" baseline="0" dirty="0" err="1" smtClean="0">
                <a:ln>
                  <a:noFill/>
                </a:ln>
                <a:solidFill>
                  <a:schemeClr val="tx1"/>
                </a:solidFill>
                <a:effectLst/>
                <a:latin typeface="+mn-lt"/>
              </a:rPr>
              <a:t>csv</a:t>
            </a:r>
            <a:r>
              <a:rPr kumimoji="0" lang="nl-NL" sz="1600" b="0" i="0" u="none" strike="noStrike" cap="none" normalizeH="0" baseline="0" dirty="0" smtClean="0">
                <a:ln>
                  <a:noFill/>
                </a:ln>
                <a:solidFill>
                  <a:schemeClr val="tx1"/>
                </a:solidFill>
                <a:effectLst/>
                <a:latin typeface="+mn-lt"/>
              </a:rPr>
              <a:t> bestanden)</a:t>
            </a:r>
            <a:endParaRPr kumimoji="0" lang="nl-NL" sz="1600" b="0" i="0" u="none" strike="noStrike" cap="none" normalizeH="0" baseline="0" dirty="0">
              <a:ln>
                <a:noFill/>
              </a:ln>
              <a:solidFill>
                <a:schemeClr val="tx1"/>
              </a:solidFill>
              <a:effectLst/>
              <a:latin typeface="+mn-lt"/>
            </a:endParaRPr>
          </a:p>
        </p:txBody>
      </p:sp>
      <p:sp>
        <p:nvSpPr>
          <p:cNvPr id="11" name="Toelichting met afgeronde rechthoek 10"/>
          <p:cNvSpPr/>
          <p:nvPr/>
        </p:nvSpPr>
        <p:spPr bwMode="auto">
          <a:xfrm>
            <a:off x="7517812" y="3645024"/>
            <a:ext cx="1302660" cy="1368152"/>
          </a:xfrm>
          <a:prstGeom prst="wedgeRoundRectCallout">
            <a:avLst>
              <a:gd name="adj1" fmla="val -92024"/>
              <a:gd name="adj2" fmla="val 25984"/>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nl-NL" sz="1600" b="0" i="0" u="none" strike="noStrike" cap="none" normalizeH="0" baseline="0" dirty="0" smtClean="0">
                <a:ln>
                  <a:noFill/>
                </a:ln>
                <a:solidFill>
                  <a:schemeClr val="tx1"/>
                </a:solidFill>
                <a:effectLst/>
                <a:latin typeface="+mn-lt"/>
              </a:rPr>
              <a:t>3 kies opslaan en wacht op het groene balkje</a:t>
            </a:r>
            <a:endParaRPr kumimoji="0" lang="nl-NL" sz="16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28578211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548680"/>
            <a:ext cx="7467600" cy="722784"/>
          </a:xfrm>
        </p:spPr>
        <p:txBody>
          <a:bodyPr/>
          <a:lstStyle/>
          <a:p>
            <a:r>
              <a:rPr lang="nl-NL" dirty="0" smtClean="0"/>
              <a:t>Downloaden van de fietsteldata</a:t>
            </a:r>
            <a:endParaRPr lang="nl-NL" dirty="0"/>
          </a:p>
        </p:txBody>
      </p:sp>
      <p:sp>
        <p:nvSpPr>
          <p:cNvPr id="3" name="Tijdelijke aanduiding voor inhoud 2"/>
          <p:cNvSpPr>
            <a:spLocks noGrp="1"/>
          </p:cNvSpPr>
          <p:nvPr>
            <p:ph idx="1"/>
          </p:nvPr>
        </p:nvSpPr>
        <p:spPr>
          <a:xfrm>
            <a:off x="683568" y="980728"/>
            <a:ext cx="8064896" cy="3962400"/>
          </a:xfrm>
        </p:spPr>
        <p:txBody>
          <a:bodyPr/>
          <a:lstStyle/>
          <a:p>
            <a:r>
              <a:rPr lang="nl-NL" sz="1800" dirty="0" smtClean="0"/>
              <a:t>Via de NDW applicatie Dexter (met een login)</a:t>
            </a:r>
          </a:p>
          <a:p>
            <a:r>
              <a:rPr lang="nl-NL" sz="1800" dirty="0"/>
              <a:t>Via het </a:t>
            </a:r>
            <a:r>
              <a:rPr lang="nl-NL" sz="1800" dirty="0" smtClean="0"/>
              <a:t>open data platform </a:t>
            </a:r>
            <a:r>
              <a:rPr lang="nl-NL" sz="1800" dirty="0"/>
              <a:t>(</a:t>
            </a:r>
            <a:r>
              <a:rPr lang="nl-NL" sz="1800" dirty="0">
                <a:hlinkClick r:id="rId3"/>
              </a:rPr>
              <a:t>https://</a:t>
            </a:r>
            <a:r>
              <a:rPr lang="nl-NL" sz="1800" dirty="0" smtClean="0">
                <a:hlinkClick r:id="rId3"/>
              </a:rPr>
              <a:t>dexter.ndwcloud.nu/opendata/bicycle</a:t>
            </a:r>
            <a:r>
              <a:rPr lang="nl-NL" sz="1800" dirty="0" smtClean="0"/>
              <a:t>) met iets beperktere functionaliteit </a:t>
            </a:r>
            <a:br>
              <a:rPr lang="nl-NL" sz="1800" dirty="0" smtClean="0"/>
            </a:br>
            <a:endParaRPr lang="nl-NL" sz="1800" dirty="0"/>
          </a:p>
          <a:p>
            <a:pPr marL="0" indent="0">
              <a:buNone/>
            </a:pPr>
            <a:r>
              <a:rPr lang="nl-NL" sz="1800" dirty="0" smtClean="0"/>
              <a:t>Het resultaat dat je krijgt is vrijwel identiek, een zip file met daarin twee bestanden:</a:t>
            </a:r>
          </a:p>
          <a:p>
            <a:r>
              <a:rPr lang="nl-NL" sz="1800" dirty="0" smtClean="0"/>
              <a:t>Een overzichtskaart met de gekozen locaties</a:t>
            </a:r>
            <a:endParaRPr lang="nl-NL" sz="1800" dirty="0"/>
          </a:p>
          <a:p>
            <a:r>
              <a:rPr lang="nl-NL" sz="1800" dirty="0" smtClean="0"/>
              <a:t>De data als CSV of Excel, afhankelijk van wat je vraag was</a:t>
            </a:r>
          </a:p>
          <a:p>
            <a:r>
              <a:rPr lang="nl-NL" sz="1800" dirty="0" smtClean="0"/>
              <a:t>Bij de aanvraag uit Dexter (en als je gebruik gemaakt hebt van de optie uitsluitingen) ook nog een overzicht van de gehanteerde uitsluitingen</a:t>
            </a:r>
          </a:p>
          <a:p>
            <a:endParaRPr lang="nl-NL" sz="1600" dirty="0"/>
          </a:p>
          <a:p>
            <a:endParaRPr lang="nl-NL" sz="1600"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dirty="0" smtClean="0"/>
              <a:t>Slide </a:t>
            </a:r>
            <a:fld id="{FB1BA5AB-7BF4-4E06-8DBA-01A5B5E563D2}" type="slidenum">
              <a:rPr lang="en-US" altLang="nl-NL" smtClean="0"/>
              <a:pPr>
                <a:defRPr/>
              </a:pPr>
              <a:t>5</a:t>
            </a:fld>
            <a:endParaRPr lang="en-US" altLang="nl-NL"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437112"/>
            <a:ext cx="6534397" cy="198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7219" y="4437112"/>
            <a:ext cx="3027958" cy="2300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977661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Aanvraag schermen Dexter - 1</a:t>
            </a:r>
            <a:endParaRPr lang="nl-NL" dirty="0"/>
          </a:p>
        </p:txBody>
      </p:sp>
      <p:sp>
        <p:nvSpPr>
          <p:cNvPr id="3" name="Tijdelijke aanduiding voor inhoud 2"/>
          <p:cNvSpPr>
            <a:spLocks noGrp="1"/>
          </p:cNvSpPr>
          <p:nvPr>
            <p:ph idx="1"/>
          </p:nvPr>
        </p:nvSpPr>
        <p:spPr/>
        <p:txBody>
          <a:bodyPr/>
          <a:lstStyle/>
          <a:p>
            <a:endParaRPr lang="nl-NL"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6</a:t>
            </a:fld>
            <a:endParaRPr lang="en-US" altLang="nl-NL"/>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00" y="1340768"/>
            <a:ext cx="8476090" cy="5370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3845" y="1988840"/>
            <a:ext cx="4921840" cy="3044180"/>
          </a:xfrm>
          <a:prstGeom prst="rect">
            <a:avLst/>
          </a:prstGeom>
          <a:noFill/>
          <a:ln w="19050">
            <a:solidFill>
              <a:srgbClr val="E68900"/>
            </a:solidFill>
            <a:miter lim="800000"/>
            <a:headEnd/>
            <a:tailEnd/>
          </a:ln>
          <a:extLst>
            <a:ext uri="{909E8E84-426E-40DD-AFC4-6F175D3DCCD1}">
              <a14:hiddenFill xmlns:a14="http://schemas.microsoft.com/office/drawing/2010/main">
                <a:solidFill>
                  <a:schemeClr val="accent1"/>
                </a:solidFill>
              </a14:hiddenFill>
            </a:ext>
          </a:extLst>
        </p:spPr>
      </p:pic>
      <p:cxnSp>
        <p:nvCxnSpPr>
          <p:cNvPr id="8" name="Rechte verbindingslijn 7"/>
          <p:cNvCxnSpPr/>
          <p:nvPr/>
        </p:nvCxnSpPr>
        <p:spPr bwMode="auto">
          <a:xfrm flipH="1" flipV="1">
            <a:off x="3949870" y="4581128"/>
            <a:ext cx="313976" cy="451892"/>
          </a:xfrm>
          <a:prstGeom prst="line">
            <a:avLst/>
          </a:prstGeom>
          <a:solidFill>
            <a:schemeClr val="accent1"/>
          </a:solidFill>
          <a:ln w="19050" cap="flat" cmpd="sng" algn="ctr">
            <a:solidFill>
              <a:srgbClr val="F99700"/>
            </a:solidFill>
            <a:prstDash val="solid"/>
            <a:round/>
            <a:headEnd type="none" w="med" len="med"/>
            <a:tailEnd type="none" w="med" len="med"/>
          </a:ln>
          <a:effectLst/>
        </p:spPr>
      </p:cxnSp>
      <p:cxnSp>
        <p:nvCxnSpPr>
          <p:cNvPr id="13" name="Rechte verbindingslijn 12"/>
          <p:cNvCxnSpPr/>
          <p:nvPr/>
        </p:nvCxnSpPr>
        <p:spPr bwMode="auto">
          <a:xfrm flipV="1">
            <a:off x="3949870" y="1988840"/>
            <a:ext cx="313975" cy="2592288"/>
          </a:xfrm>
          <a:prstGeom prst="line">
            <a:avLst/>
          </a:prstGeom>
          <a:solidFill>
            <a:schemeClr val="accent1"/>
          </a:solidFill>
          <a:ln w="15875" cap="flat" cmpd="sng" algn="ctr">
            <a:solidFill>
              <a:srgbClr val="F99700"/>
            </a:solidFill>
            <a:prstDash val="solid"/>
            <a:round/>
            <a:headEnd type="none" w="med" len="med"/>
            <a:tailEnd type="none" w="med" len="med"/>
          </a:ln>
          <a:effectLst/>
        </p:spPr>
      </p:cxnSp>
    </p:spTree>
    <p:extLst>
      <p:ext uri="{BB962C8B-B14F-4D97-AF65-F5344CB8AC3E}">
        <p14:creationId xmlns:p14="http://schemas.microsoft.com/office/powerpoint/2010/main" val="2564454102"/>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Aanvraag schermen Dexter - 2</a:t>
            </a:r>
            <a:endParaRPr lang="nl-NL"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7</a:t>
            </a:fld>
            <a:endParaRPr lang="en-US" altLang="nl-NL"/>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44824"/>
            <a:ext cx="8673329" cy="411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2172921"/>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Aanvraag schermen Dexter - 3</a:t>
            </a:r>
            <a:endParaRPr lang="nl-NL" dirty="0"/>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8</a:t>
            </a:fld>
            <a:endParaRPr lang="en-US" altLang="nl-NL"/>
          </a:p>
        </p:txBody>
      </p:sp>
      <p:pic>
        <p:nvPicPr>
          <p:cNvPr id="8" name="Tijdelijke aanduiding voor inhoud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757" y="1700808"/>
            <a:ext cx="9055046" cy="4964930"/>
          </a:xfrm>
        </p:spPr>
      </p:pic>
      <p:sp>
        <p:nvSpPr>
          <p:cNvPr id="10" name="Toelichting met afgeronde rechthoek 9"/>
          <p:cNvSpPr/>
          <p:nvPr/>
        </p:nvSpPr>
        <p:spPr bwMode="auto">
          <a:xfrm>
            <a:off x="755576" y="2492896"/>
            <a:ext cx="3384376" cy="1008112"/>
          </a:xfrm>
          <a:prstGeom prst="wedgeRoundRectCallout">
            <a:avLst>
              <a:gd name="adj1" fmla="val -30550"/>
              <a:gd name="adj2" fmla="val 162703"/>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nl-NL" sz="1600" b="0" i="0" u="none" strike="noStrike" cap="none" normalizeH="0" baseline="0" dirty="0" smtClean="0">
                <a:ln>
                  <a:noFill/>
                </a:ln>
                <a:solidFill>
                  <a:schemeClr val="tx1"/>
                </a:solidFill>
                <a:effectLst/>
                <a:latin typeface="+mn-lt"/>
              </a:rPr>
              <a:t>1 op de kaart staan alle fiets telpunten (232) , je kunt zoomen en in de kaart selecteren</a:t>
            </a:r>
            <a:endParaRPr kumimoji="0" lang="nl-NL" sz="1600" b="0" i="0" u="none" strike="noStrike" cap="none" normalizeH="0" baseline="0" dirty="0">
              <a:ln>
                <a:noFill/>
              </a:ln>
              <a:solidFill>
                <a:schemeClr val="tx1"/>
              </a:solidFill>
              <a:effectLst/>
              <a:latin typeface="+mn-lt"/>
            </a:endParaRPr>
          </a:p>
        </p:txBody>
      </p:sp>
      <p:sp>
        <p:nvSpPr>
          <p:cNvPr id="11" name="Toelichting met afgeronde rechthoek 10"/>
          <p:cNvSpPr/>
          <p:nvPr/>
        </p:nvSpPr>
        <p:spPr bwMode="auto">
          <a:xfrm>
            <a:off x="6156176" y="1196752"/>
            <a:ext cx="2808312" cy="648072"/>
          </a:xfrm>
          <a:prstGeom prst="wedgeRoundRectCallout">
            <a:avLst>
              <a:gd name="adj1" fmla="val -73338"/>
              <a:gd name="adj2" fmla="val 262687"/>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l-NL" sz="1600" dirty="0" smtClean="0">
                <a:latin typeface="+mn-lt"/>
              </a:rPr>
              <a:t>2 of aanklikken of filteren in de tabel</a:t>
            </a:r>
            <a:endParaRPr kumimoji="0" lang="nl-NL" sz="1600" b="0" i="0" u="none" strike="noStrike" cap="none" normalizeH="0" baseline="0" dirty="0">
              <a:ln>
                <a:noFill/>
              </a:ln>
              <a:solidFill>
                <a:schemeClr val="tx1"/>
              </a:solidFill>
              <a:effectLst/>
              <a:latin typeface="+mn-lt"/>
            </a:endParaRPr>
          </a:p>
        </p:txBody>
      </p:sp>
      <p:sp>
        <p:nvSpPr>
          <p:cNvPr id="12" name="Toelichting met afgeronde rechthoek 11"/>
          <p:cNvSpPr/>
          <p:nvPr/>
        </p:nvSpPr>
        <p:spPr bwMode="auto">
          <a:xfrm>
            <a:off x="5926482" y="4653136"/>
            <a:ext cx="2808312" cy="1584176"/>
          </a:xfrm>
          <a:prstGeom prst="wedgeRoundRectCallout">
            <a:avLst>
              <a:gd name="adj1" fmla="val -76121"/>
              <a:gd name="adj2" fmla="val -1309"/>
              <a:gd name="adj3" fmla="val 16667"/>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l-NL" sz="1400" dirty="0" smtClean="0">
                <a:latin typeface="+mn-lt"/>
              </a:rPr>
              <a:t>3 het resultaat verschijnt in de onderste tabel, met bevestigen ga je naar het vorige scherm om je aanvraag daadwerkelijk te starten</a:t>
            </a:r>
            <a:endParaRPr kumimoji="0" lang="nl-NL" sz="1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39475644"/>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Aanvraag schermen Dexter - </a:t>
            </a:r>
            <a:r>
              <a:rPr lang="nl-NL" dirty="0"/>
              <a:t>4</a:t>
            </a:r>
          </a:p>
        </p:txBody>
      </p:sp>
      <p:sp>
        <p:nvSpPr>
          <p:cNvPr id="4" name="Tijdelijke aanduiding voor datum 3"/>
          <p:cNvSpPr>
            <a:spLocks noGrp="1"/>
          </p:cNvSpPr>
          <p:nvPr>
            <p:ph type="dt" sz="half" idx="10"/>
          </p:nvPr>
        </p:nvSpPr>
        <p:spPr/>
        <p:txBody>
          <a:bodyPr/>
          <a:lstStyle/>
          <a:p>
            <a:pPr>
              <a:defRPr/>
            </a:pPr>
            <a:fld id="{01B2E11E-7468-4CD4-9D8D-0FC44C3C8609}" type="datetime1">
              <a:rPr lang="nl-NL" altLang="nl-NL" smtClean="0"/>
              <a:pPr>
                <a:defRPr/>
              </a:pPr>
              <a:t>14-4-2020</a:t>
            </a:fld>
            <a:endParaRPr lang="en-US" altLang="nl-NL"/>
          </a:p>
        </p:txBody>
      </p:sp>
      <p:sp>
        <p:nvSpPr>
          <p:cNvPr id="5" name="Tijdelijke aanduiding voor voettekst 4"/>
          <p:cNvSpPr>
            <a:spLocks noGrp="1"/>
          </p:cNvSpPr>
          <p:nvPr>
            <p:ph type="ftr" sz="quarter" idx="11"/>
          </p:nvPr>
        </p:nvSpPr>
        <p:spPr/>
        <p:txBody>
          <a:bodyPr/>
          <a:lstStyle/>
          <a:p>
            <a:pPr>
              <a:defRPr/>
            </a:pPr>
            <a:r>
              <a:rPr lang="en-US" smtClean="0"/>
              <a:t>Nationale Databank Wegverkeersgegevens</a:t>
            </a:r>
            <a:endParaRPr lang="en-US"/>
          </a:p>
        </p:txBody>
      </p:sp>
      <p:sp>
        <p:nvSpPr>
          <p:cNvPr id="6" name="Tijdelijke aanduiding voor dianummer 5"/>
          <p:cNvSpPr>
            <a:spLocks noGrp="1"/>
          </p:cNvSpPr>
          <p:nvPr>
            <p:ph type="sldNum" sz="quarter" idx="12"/>
          </p:nvPr>
        </p:nvSpPr>
        <p:spPr/>
        <p:txBody>
          <a:bodyPr/>
          <a:lstStyle/>
          <a:p>
            <a:pPr>
              <a:defRPr/>
            </a:pPr>
            <a:r>
              <a:rPr lang="en-US" altLang="nl-NL" smtClean="0"/>
              <a:t>Slide </a:t>
            </a:r>
            <a:fld id="{FB1BA5AB-7BF4-4E06-8DBA-01A5B5E563D2}" type="slidenum">
              <a:rPr lang="en-US" altLang="nl-NL" smtClean="0"/>
              <a:pPr>
                <a:defRPr/>
              </a:pPr>
              <a:t>9</a:t>
            </a:fld>
            <a:endParaRPr lang="en-US" altLang="nl-NL"/>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96752"/>
            <a:ext cx="7747000" cy="545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930952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ank Presentation">
  <a:themeElements>
    <a:clrScheme name="">
      <a:dk1>
        <a:srgbClr val="1A171B"/>
      </a:dk1>
      <a:lt1>
        <a:srgbClr val="FFFFFF"/>
      </a:lt1>
      <a:dk2>
        <a:srgbClr val="F99700"/>
      </a:dk2>
      <a:lt2>
        <a:srgbClr val="808080"/>
      </a:lt2>
      <a:accent1>
        <a:srgbClr val="BBE0E3"/>
      </a:accent1>
      <a:accent2>
        <a:srgbClr val="333399"/>
      </a:accent2>
      <a:accent3>
        <a:srgbClr val="FFFFFF"/>
      </a:accent3>
      <a:accent4>
        <a:srgbClr val="141215"/>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8147</TotalTime>
  <Words>1582</Words>
  <Application>Microsoft Office PowerPoint</Application>
  <PresentationFormat>Diavoorstelling (4:3)</PresentationFormat>
  <Paragraphs>198</Paragraphs>
  <Slides>20</Slides>
  <Notes>20</Notes>
  <HiddenSlides>1</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20</vt:i4>
      </vt:variant>
    </vt:vector>
  </HeadingPairs>
  <TitlesOfParts>
    <vt:vector size="24" baseType="lpstr">
      <vt:lpstr>ＭＳ Ｐゴシック</vt:lpstr>
      <vt:lpstr>Arial</vt:lpstr>
      <vt:lpstr>Times</vt:lpstr>
      <vt:lpstr>Blank Presentation</vt:lpstr>
      <vt:lpstr>  Fietsdata (platform) </vt:lpstr>
      <vt:lpstr>Proces</vt:lpstr>
      <vt:lpstr>Formaat teldata in de light variant</vt:lpstr>
      <vt:lpstr>Uploaden van .CSV bestand</vt:lpstr>
      <vt:lpstr>Downloaden van de fietsteldata</vt:lpstr>
      <vt:lpstr>Aanvraag schermen Dexter - 1</vt:lpstr>
      <vt:lpstr>Aanvraag schermen Dexter - 2</vt:lpstr>
      <vt:lpstr>Aanvraag schermen Dexter - 3</vt:lpstr>
      <vt:lpstr>Aanvraag schermen Dexter - 4</vt:lpstr>
      <vt:lpstr>Aanvraag historie met opties om weg  te gooien, te hergebruiken of downloaden</vt:lpstr>
      <vt:lpstr>Samenvatting Downloaden van de fietsteldata met Dexter</vt:lpstr>
      <vt:lpstr>Aanvraag scherm open data - 1</vt:lpstr>
      <vt:lpstr>Aanvraag scherm open data - 2</vt:lpstr>
      <vt:lpstr>Open data portaal – afwijkingen tov Dexter</vt:lpstr>
      <vt:lpstr>Analyse en nabewerkingen met Excel</vt:lpstr>
      <vt:lpstr>PowerPoint-presentatie</vt:lpstr>
      <vt:lpstr>PowerPoint-presentatie</vt:lpstr>
      <vt:lpstr>PowerPoint-presentatie</vt:lpstr>
      <vt:lpstr>PowerPoint-presentatie</vt:lpstr>
      <vt:lpstr>Activiteiten in 2020</vt:lpstr>
    </vt:vector>
  </TitlesOfParts>
  <Company>Hoogteyling BNO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Karel Hoogteyling</dc:creator>
  <cp:lastModifiedBy>Rijnierse, Els (NDW)</cp:lastModifiedBy>
  <cp:revision>463</cp:revision>
  <cp:lastPrinted>2018-10-02T06:24:32Z</cp:lastPrinted>
  <dcterms:created xsi:type="dcterms:W3CDTF">2013-05-24T13:05:48Z</dcterms:created>
  <dcterms:modified xsi:type="dcterms:W3CDTF">2020-04-14T14:04:16Z</dcterms:modified>
</cp:coreProperties>
</file>