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84" r:id="rId2"/>
    <p:sldId id="391" r:id="rId3"/>
    <p:sldId id="392" r:id="rId4"/>
    <p:sldId id="397" r:id="rId5"/>
    <p:sldId id="398" r:id="rId6"/>
    <p:sldId id="395" r:id="rId7"/>
    <p:sldId id="393" r:id="rId8"/>
    <p:sldId id="394" r:id="rId9"/>
    <p:sldId id="396" r:id="rId10"/>
  </p:sldIdLst>
  <p:sldSz cx="9144000" cy="6858000" type="screen4x3"/>
  <p:notesSz cx="7102475" cy="10234613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5F5F5F"/>
    <a:srgbClr val="008000"/>
    <a:srgbClr val="CCCCFF"/>
    <a:srgbClr val="DDDDDD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96433" autoAdjust="0"/>
  </p:normalViewPr>
  <p:slideViewPr>
    <p:cSldViewPr snapToObjects="1">
      <p:cViewPr varScale="1">
        <p:scale>
          <a:sx n="110" d="100"/>
          <a:sy n="110" d="100"/>
        </p:scale>
        <p:origin x="1242" y="96"/>
      </p:cViewPr>
      <p:guideLst>
        <p:guide orient="horz" pos="220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t" anchorCtr="0" compatLnSpc="1">
            <a:prstTxWarp prst="textNoShape">
              <a:avLst/>
            </a:prstTxWarp>
          </a:bodyPr>
          <a:lstStyle>
            <a:lvl1pPr algn="l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681" y="0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t" anchorCtr="0" compatLnSpc="1">
            <a:prstTxWarp prst="textNoShape">
              <a:avLst/>
            </a:prstTxWarp>
          </a:bodyPr>
          <a:lstStyle>
            <a:lvl1pPr algn="r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473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b" anchorCtr="0" compatLnSpc="1">
            <a:prstTxWarp prst="textNoShape">
              <a:avLst/>
            </a:prstTxWarp>
          </a:bodyPr>
          <a:lstStyle>
            <a:lvl1pPr algn="l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681" y="9722473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b" anchorCtr="0" compatLnSpc="1">
            <a:prstTxWarp prst="textNoShape">
              <a:avLst/>
            </a:prstTxWarp>
          </a:bodyPr>
          <a:lstStyle>
            <a:lvl1pPr algn="r" defTabSz="947563" eaLnBrk="1" hangingPunct="1">
              <a:defRPr sz="1300"/>
            </a:lvl1pPr>
          </a:lstStyle>
          <a:p>
            <a:pPr>
              <a:defRPr/>
            </a:pPr>
            <a:fld id="{58BC948B-E27C-4E26-9190-A286D379A101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75350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t" anchorCtr="0" compatLnSpc="1">
            <a:prstTxWarp prst="textNoShape">
              <a:avLst/>
            </a:prstTxWarp>
          </a:bodyPr>
          <a:lstStyle>
            <a:lvl1pPr algn="l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681" y="0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t" anchorCtr="0" compatLnSpc="1">
            <a:prstTxWarp prst="textNoShape">
              <a:avLst/>
            </a:prstTxWarp>
          </a:bodyPr>
          <a:lstStyle>
            <a:lvl1pPr algn="r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5175"/>
            <a:ext cx="5121275" cy="384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887" y="4864510"/>
            <a:ext cx="5208702" cy="460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/>
              <a:t>Klik om de opmaakprofielen van de modeltekst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473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b" anchorCtr="0" compatLnSpc="1">
            <a:prstTxWarp prst="textNoShape">
              <a:avLst/>
            </a:prstTxWarp>
          </a:bodyPr>
          <a:lstStyle>
            <a:lvl1pPr algn="l" defTabSz="948918" eaLnBrk="1" hangingPunct="1">
              <a:defRPr sz="13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681" y="9722473"/>
            <a:ext cx="3077794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2" tIns="47371" rIns="94742" bIns="47371" numCol="1" anchor="b" anchorCtr="0" compatLnSpc="1">
            <a:prstTxWarp prst="textNoShape">
              <a:avLst/>
            </a:prstTxWarp>
          </a:bodyPr>
          <a:lstStyle>
            <a:lvl1pPr algn="r" defTabSz="947563" eaLnBrk="1" hangingPunct="1">
              <a:defRPr sz="1300"/>
            </a:lvl1pPr>
          </a:lstStyle>
          <a:p>
            <a:pPr>
              <a:defRPr/>
            </a:pPr>
            <a:fld id="{37EC64C2-8DAD-4139-9481-089E93E24075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50477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B41D8D2-F1B6-4F7C-92A4-C161A7B7FC19}" type="slidenum">
              <a:rPr lang="nl-NL" altLang="nl-NL" sz="1300"/>
              <a:pPr>
                <a:spcBef>
                  <a:spcPct val="0"/>
                </a:spcBef>
              </a:pPr>
              <a:t>1</a:t>
            </a:fld>
            <a:endParaRPr lang="nl-NL" altLang="nl-NL" sz="1300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/>
              <a:t> slide met animatie (bijvoorbeeld voor startpagina). Deze </a:t>
            </a:r>
            <a:r>
              <a:rPr lang="en-US" altLang="nl-NL" u="sng"/>
              <a:t>NIET</a:t>
            </a:r>
            <a:r>
              <a:rPr lang="en-US" altLang="nl-NL"/>
              <a:t> verplaatsen of </a:t>
            </a:r>
            <a:endParaRPr lang="nl-NL" altLang="nl-NL" u="sng"/>
          </a:p>
        </p:txBody>
      </p:sp>
    </p:spTree>
    <p:extLst>
      <p:ext uri="{BB962C8B-B14F-4D97-AF65-F5344CB8AC3E}">
        <p14:creationId xmlns:p14="http://schemas.microsoft.com/office/powerpoint/2010/main" val="202698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2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1350910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3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3855805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4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1338386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5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1563315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6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2233570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7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226782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8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35910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952" indent="-28460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71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9063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6408" indent="-227027" defTabSz="94594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0204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4001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77797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51593" indent="-227027" defTabSz="94594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5808E-5171-4B57-B192-B75A0AB1A238}" type="slidenum">
              <a:rPr lang="nl-NL" altLang="nl-NL" sz="1300"/>
              <a:pPr>
                <a:spcBef>
                  <a:spcPct val="0"/>
                </a:spcBef>
              </a:pPr>
              <a:t>9</a:t>
            </a:fld>
            <a:endParaRPr lang="nl-NL" altLang="nl-NL" sz="13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751" y="4864510"/>
            <a:ext cx="5682975" cy="4602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nl-NL" dirty="0" err="1"/>
              <a:t>Lege</a:t>
            </a:r>
            <a:r>
              <a:rPr lang="en-US" altLang="nl-NL" dirty="0"/>
              <a:t> slide met </a:t>
            </a:r>
            <a:r>
              <a:rPr lang="en-US" altLang="nl-NL" dirty="0" err="1"/>
              <a:t>animatie</a:t>
            </a:r>
            <a:r>
              <a:rPr lang="en-US" altLang="nl-NL" dirty="0"/>
              <a:t> (</a:t>
            </a:r>
            <a:r>
              <a:rPr lang="en-US" altLang="nl-NL" dirty="0" err="1"/>
              <a:t>bijvoorbeeld</a:t>
            </a:r>
            <a:r>
              <a:rPr lang="en-US" altLang="nl-NL" dirty="0"/>
              <a:t> </a:t>
            </a:r>
            <a:r>
              <a:rPr lang="en-US" altLang="nl-NL" dirty="0" err="1"/>
              <a:t>voor</a:t>
            </a:r>
            <a:r>
              <a:rPr lang="en-US" altLang="nl-NL" dirty="0"/>
              <a:t> </a:t>
            </a:r>
            <a:r>
              <a:rPr lang="en-US" altLang="nl-NL" dirty="0" err="1"/>
              <a:t>startpagina</a:t>
            </a:r>
            <a:r>
              <a:rPr lang="en-US" altLang="nl-NL" dirty="0"/>
              <a:t>). </a:t>
            </a:r>
            <a:r>
              <a:rPr lang="en-US" altLang="nl-NL" dirty="0" err="1"/>
              <a:t>Deze</a:t>
            </a:r>
            <a:r>
              <a:rPr lang="en-US" altLang="nl-NL" dirty="0"/>
              <a:t> </a:t>
            </a:r>
            <a:r>
              <a:rPr lang="en-US" altLang="nl-NL" u="sng" dirty="0"/>
              <a:t>NIET</a:t>
            </a:r>
            <a:r>
              <a:rPr lang="en-US" altLang="nl-NL" dirty="0"/>
              <a:t> </a:t>
            </a:r>
            <a:r>
              <a:rPr lang="en-US" altLang="nl-NL" dirty="0" err="1"/>
              <a:t>verplaatsen</a:t>
            </a:r>
            <a:r>
              <a:rPr lang="en-US" altLang="nl-NL" dirty="0"/>
              <a:t> of </a:t>
            </a:r>
            <a:endParaRPr lang="nl-NL" altLang="nl-NL" u="sng" dirty="0"/>
          </a:p>
        </p:txBody>
      </p:sp>
    </p:spTree>
    <p:extLst>
      <p:ext uri="{BB962C8B-B14F-4D97-AF65-F5344CB8AC3E}">
        <p14:creationId xmlns:p14="http://schemas.microsoft.com/office/powerpoint/2010/main" val="76117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B405-D60E-4310-A508-E4BE9E454C5F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5517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C9DF3-7261-4BCC-98D9-A9F461EE03EE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2037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41821-5310-4FE9-BF63-A12AE8DC8204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51540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nl-NL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D15DD-1B97-4C43-853A-72E893AFBF54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3459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92317-EDB0-466A-8985-A73E5E10816B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2785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4A098-0A20-4805-8B67-5CF8C68C2E41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7837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9FCA6-D8BA-4F27-9752-DF91E060AF6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84646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CA7EE-FCE5-487C-A57B-ED4A1619110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467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FE133-E29B-495F-A588-604F1AC92CF9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5903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3F0AF-E9F1-44A1-888B-B2806A96C912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4076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AF5C2-67DA-490B-BA53-2A08C698272F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9502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A022E-169B-4D1E-AC9F-E017A888952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23912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het opmaakprofiel van de modeltitel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F5EDE9E-1476-4667-AAEC-9B7C35CA64A1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 dirty="0">
                <a:solidFill>
                  <a:srgbClr val="000000"/>
                </a:solidFill>
              </a:rPr>
              <a:t> </a:t>
            </a:r>
            <a:endParaRPr lang="nl-NL" altLang="nl-NL" sz="2400" dirty="0"/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 dirty="0">
                <a:solidFill>
                  <a:srgbClr val="000000"/>
                </a:solidFill>
              </a:rPr>
              <a:t> </a:t>
            </a:r>
            <a:endParaRPr lang="nl-NL" altLang="nl-NL" sz="2400" dirty="0"/>
          </a:p>
        </p:txBody>
      </p:sp>
      <p:sp>
        <p:nvSpPr>
          <p:cNvPr id="5124" name="Rectangle 15"/>
          <p:cNvSpPr>
            <a:spLocks noChangeArrowheads="1"/>
          </p:cNvSpPr>
          <p:nvPr/>
        </p:nvSpPr>
        <p:spPr bwMode="auto">
          <a:xfrm>
            <a:off x="990600" y="1641475"/>
            <a:ext cx="78486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3556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556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55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556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endParaRPr lang="nl-NL" altLang="nl-NL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2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Standaardiseren fietsparkeertellingen</a:t>
            </a:r>
          </a:p>
          <a:p>
            <a:pPr eaLnBrk="1" hangingPunct="1">
              <a:buFontTx/>
              <a:buNone/>
            </a:pPr>
            <a:r>
              <a:rPr lang="nl-NL" altLang="nl-NL" sz="2000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Vier onderdelen van mogelijke standaardisatie</a:t>
            </a:r>
          </a:p>
          <a:p>
            <a:pPr eaLnBrk="1" hangingPunct="1">
              <a:buFontTx/>
              <a:buNone/>
            </a:pPr>
            <a:endParaRPr lang="nl-NL" altLang="nl-NL" sz="2400" i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Groen Licht Verkeersadviezen: 	</a:t>
            </a:r>
            <a:r>
              <a:rPr lang="nl-NL" altLang="nl-NL" sz="1400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Benoît</a:t>
            </a:r>
            <a:r>
              <a:rPr lang="nl-NL" altLang="nl-NL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Tijssen</a:t>
            </a:r>
          </a:p>
          <a:p>
            <a:pPr eaLnBrk="1" hangingPunct="1">
              <a:buFontTx/>
              <a:buNone/>
            </a:pPr>
            <a:r>
              <a:rPr lang="nl-NL" altLang="nl-NL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Trajan:			Ruben Bino</a:t>
            </a:r>
          </a:p>
          <a:p>
            <a:pPr eaLnBrk="1" hangingPunct="1">
              <a:buFontTx/>
              <a:buNone/>
            </a:pPr>
            <a:endParaRPr lang="nl-NL" altLang="nl-NL" sz="18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18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2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 dirty="0"/>
          </a:p>
        </p:txBody>
      </p:sp>
      <p:sp>
        <p:nvSpPr>
          <p:cNvPr id="5126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 dirty="0"/>
          </a:p>
        </p:txBody>
      </p:sp>
      <p:sp>
        <p:nvSpPr>
          <p:cNvPr id="5127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 dirty="0"/>
          </a:p>
        </p:txBody>
      </p:sp>
      <p:pic>
        <p:nvPicPr>
          <p:cNvPr id="5128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3A5BF07A-7B61-4FAC-9B8E-ADBDBF86FB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Waar op straat moet ik meten? 	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Sectie-indeling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2. Welke fietsen tel ik? 			 Type fietsen</a:t>
            </a: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Welke stallingscapaciteit moet ik meten? 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Stallingscapaciteit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Hoe tel ik het aantal fietsen? 	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Stallingsbezetting</a:t>
            </a: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A81FD75E-3986-4A96-AED0-C628F220D0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</a:rPr>
              <a:t>1. Waar op straat moet ik meten? </a:t>
            </a: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</a:rPr>
              <a:t>Sectie-indeling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In de basis: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Straatsectie loopt van hoek tot hoek van een straat</a:t>
            </a: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Aan één of twee zijden van de weg? Twee opties: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A: uitsluitend de ruimte waar fietsen kunnen staan (contouren trottoirs volgen;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B: gehele openbare ruimte.</a:t>
            </a: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B6CBD875-E3EE-40FE-98F3-869DB25B62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3169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</a:rPr>
              <a:t>1. Waar op straat moet ik meten? </a:t>
            </a: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</a:rPr>
              <a:t>Sectie-indeling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b="1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Verdana" panose="020B0604030504040204" pitchFamily="34" charset="0"/>
              </a:rPr>
              <a:t>Optie A: 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Verdana" panose="020B0604030504040204" pitchFamily="34" charset="0"/>
              </a:rPr>
              <a:t>Exclusief op autoweg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b="1" dirty="0">
              <a:solidFill>
                <a:schemeClr val="accent4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Afbeelding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03" y="2131751"/>
            <a:ext cx="5616704" cy="4148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E7E2CEFE-E879-4581-B320-3B00244817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405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</a:rPr>
              <a:t>1. Waar op straat moet ik meten? </a:t>
            </a: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</a:rPr>
              <a:t>Sectie-indeling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Verdana" panose="020B0604030504040204" pitchFamily="34" charset="0"/>
              </a:rPr>
              <a:t>Optie B: 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Verdana" panose="020B0604030504040204" pitchFamily="34" charset="0"/>
              </a:rPr>
              <a:t>totale openbare ruimte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b="1" dirty="0">
              <a:solidFill>
                <a:schemeClr val="accent4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Afbeelding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5184656" cy="4610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7A38C797-CD3C-4DF6-918E-1500CBC683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1790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2. Welke fietsen tel ik 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Type fietsen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b="1" u="sng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Detailniveau kosten-baten 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Welk detailniveau streef je na?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Wat is voor waarnemer op straat uitvoerbaar? 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endParaRPr lang="nl-NL" altLang="nl-NL" sz="1400" b="1" u="sng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Mogelijke categorieën: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Standaard fiets (geen buitenmodelfiets)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Buitenmodelfiets (afwijkende maat; hoe operationaliseren: krat of mand voor- of achterop, indeling CROW vaak complex)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Electrische fiets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Huurfiets/leenfiets (alle aanbieders; OV fiets, </a:t>
            </a:r>
            <a:r>
              <a:rPr lang="nl-NL" sz="1400" dirty="0" err="1">
                <a:solidFill>
                  <a:schemeClr val="accent4"/>
                </a:solidFill>
                <a:latin typeface="Verdana" panose="020B0604030504040204" pitchFamily="34" charset="0"/>
              </a:rPr>
              <a:t>DonkeyRepublic</a:t>
            </a: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, </a:t>
            </a:r>
            <a:r>
              <a:rPr lang="nl-NL" sz="1400" dirty="0" err="1">
                <a:solidFill>
                  <a:schemeClr val="accent4"/>
                </a:solidFill>
                <a:latin typeface="Verdana" panose="020B0604030504040204" pitchFamily="34" charset="0"/>
              </a:rPr>
              <a:t>etc</a:t>
            </a: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)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Swapfiets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Bakfiets / vrachtfiets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Fietswrak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Brommer / scooter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Huurscooter (GO, </a:t>
            </a:r>
            <a:r>
              <a:rPr lang="nl-NL" sz="1400" dirty="0" err="1">
                <a:solidFill>
                  <a:schemeClr val="accent4"/>
                </a:solidFill>
                <a:latin typeface="Verdana" panose="020B0604030504040204" pitchFamily="34" charset="0"/>
              </a:rPr>
              <a:t>Felyx</a:t>
            </a: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, </a:t>
            </a:r>
            <a:r>
              <a:rPr lang="nl-NL" sz="1400" dirty="0" err="1">
                <a:solidFill>
                  <a:schemeClr val="accent4"/>
                </a:solidFill>
                <a:latin typeface="Verdana" panose="020B0604030504040204" pitchFamily="34" charset="0"/>
              </a:rPr>
              <a:t>etc</a:t>
            </a: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)</a:t>
            </a:r>
          </a:p>
          <a:p>
            <a:pPr marL="1028700" lvl="1">
              <a:buFontTx/>
              <a:buChar char="-"/>
            </a:pPr>
            <a:r>
              <a:rPr 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Etc.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u="sng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b="1" u="sng" dirty="0">
              <a:solidFill>
                <a:schemeClr val="accent4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62CA1FCD-B355-4FE8-AABE-BC08C3A65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3772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</a:rPr>
              <a:t>3. Welke stallingscapaciteit moet ik meten? </a:t>
            </a: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Stallingscapaciteit</a:t>
            </a:r>
          </a:p>
          <a:p>
            <a:pPr marL="285750" indent="-285750" ea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endParaRPr lang="nl-NL" altLang="nl-NL" sz="1600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Onderscheid in type stallingen: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 </a:t>
            </a: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Bepalen van detailniveau: 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</a:rPr>
              <a:t>Simpel 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Verdieping (grote stallingen)</a:t>
            </a: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</a:endParaRP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Hoog-Laag (dubbel rekken)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Capaciteit uitdrukken in aantal </a:t>
            </a:r>
            <a:b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</a:b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fietsplaatsen, niet aantal voorzieningen</a:t>
            </a: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F280EE05-BDDF-4DA3-AF48-E2E07E59F9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842F679-41E0-4C65-B680-FC42522268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9544" y="1916832"/>
            <a:ext cx="4550970" cy="472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6982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73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</a:rPr>
              <a:t>4. Hoe tel ik het aantal fietsen </a:t>
            </a:r>
            <a:r>
              <a:rPr lang="nl-NL" altLang="nl-NL" sz="1600" b="1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b="1" u="sng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Stallingsbezetting</a:t>
            </a:r>
          </a:p>
          <a:p>
            <a:pPr marL="285750" indent="-285750" ea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endParaRPr lang="nl-NL" altLang="nl-NL" sz="1600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marL="285750" indent="-285750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Meerdere mogelijkheden van categorieën: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Simpel (Amsterdams?):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Binnen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Buiten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Middel (Utrechts?):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Binnen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Nabij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Buiten</a:t>
            </a:r>
          </a:p>
          <a:p>
            <a:pPr marL="1028700" lvl="1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Anders (Rotterdams?):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Binnen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Nabij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Buiten netjes</a:t>
            </a:r>
          </a:p>
          <a:p>
            <a:pPr marL="1428750" lvl="2" eaLnBrk="1" hangingPunct="1">
              <a:spcBef>
                <a:spcPct val="20000"/>
              </a:spcBef>
              <a:buFontTx/>
              <a:buChar char="-"/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Buiten </a:t>
            </a:r>
            <a:r>
              <a:rPr lang="nl-NL" altLang="nl-NL" sz="1400" dirty="0" err="1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overlastgevend</a:t>
            </a: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  <a:sym typeface="Wingdings" panose="05000000000000000000" pitchFamily="2" charset="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400" dirty="0">
                <a:solidFill>
                  <a:schemeClr val="accent4"/>
                </a:solidFill>
                <a:latin typeface="Verdana" panose="020B0604030504040204" pitchFamily="34" charset="0"/>
                <a:sym typeface="Wingdings" panose="05000000000000000000" pitchFamily="2" charset="2"/>
              </a:rPr>
              <a:t>Onderscheid afhankelijk van doel fietsparkeeronderzoek. Puur vergaren stallingsbezetting of vaststellen mate van overlast van (wild) gestalde fietsen?</a:t>
            </a:r>
            <a:endParaRPr lang="nl-NL" altLang="nl-NL" sz="1400" dirty="0">
              <a:solidFill>
                <a:schemeClr val="accent4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994DC2AD-57E6-4D9C-9F07-E5737232C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3C92EE9D-0E5C-451D-8689-16EC10D970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9005" y="2702064"/>
            <a:ext cx="5030195" cy="20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6986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662363" y="1468438"/>
            <a:ext cx="381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2838" y="1468438"/>
            <a:ext cx="984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200">
                <a:solidFill>
                  <a:srgbClr val="000000"/>
                </a:solidFill>
              </a:rPr>
              <a:t> </a:t>
            </a:r>
            <a:endParaRPr lang="nl-NL" altLang="nl-NL" sz="2400"/>
          </a:p>
        </p:txBody>
      </p:sp>
      <p:pic>
        <p:nvPicPr>
          <p:cNvPr id="7172" name="Picture 37" descr="logo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8"/>
            <a:ext cx="18002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0" y="1125538"/>
            <a:ext cx="465138" cy="33115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0" y="4437063"/>
            <a:ext cx="466725" cy="2420937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  <p:sp>
        <p:nvSpPr>
          <p:cNvPr id="7175" name="Line 36"/>
          <p:cNvSpPr>
            <a:spLocks noChangeShapeType="1"/>
          </p:cNvSpPr>
          <p:nvPr/>
        </p:nvSpPr>
        <p:spPr bwMode="auto">
          <a:xfrm>
            <a:off x="465138" y="1138238"/>
            <a:ext cx="0" cy="57197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85775" y="1573213"/>
            <a:ext cx="8190681" cy="45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Waar op straat moet ik meten? 	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Sectie-indeling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2. Welke fietsen tel ik? 			 Type fietsen</a:t>
            </a: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Welke stallingscapaciteit moet ik meten? 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Stallingscapaciteit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Hoe tel ik het aantal fietsen? 		</a:t>
            </a:r>
            <a:r>
              <a:rPr lang="nl-NL" altLang="nl-N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Stallingsbezetting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6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Afbeelding 9" descr="Afbeelding met tekst, apparaat, meter&#10;&#10;Automatisch gegenereerde beschrijving">
            <a:extLst>
              <a:ext uri="{FF2B5EF4-FFF2-40B4-BE49-F238E27FC236}">
                <a16:creationId xmlns:a16="http://schemas.microsoft.com/office/drawing/2014/main" id="{A36CC357-F7E0-488B-A143-1A701DEB88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0272"/>
            <a:ext cx="1746920" cy="9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059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tandaardontwerp">
  <a:themeElements>
    <a:clrScheme name="Standaardontwerp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7110</TotalTime>
  <Words>543</Words>
  <Application>Microsoft Office PowerPoint</Application>
  <PresentationFormat>Diavoorstelling (4:3)</PresentationFormat>
  <Paragraphs>121</Paragraphs>
  <Slides>9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Verdana</vt:lpstr>
      <vt:lpstr>Wingdings</vt:lpstr>
      <vt:lpstr>Standaardontwerp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Provincie Zeeland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dkr</dc:creator>
  <cp:lastModifiedBy>Ruben Bino</cp:lastModifiedBy>
  <cp:revision>376</cp:revision>
  <cp:lastPrinted>2020-06-23T12:24:13Z</cp:lastPrinted>
  <dcterms:created xsi:type="dcterms:W3CDTF">2003-04-22T07:06:51Z</dcterms:created>
  <dcterms:modified xsi:type="dcterms:W3CDTF">2021-06-30T11:35:27Z</dcterms:modified>
</cp:coreProperties>
</file>