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webextensions/webextension1.xml" ContentType="application/vnd.ms-office.webextension+xml"/>
  <Override PartName="/ppt/notesSlides/notesSlide3.xml" ContentType="application/vnd.openxmlformats-officedocument.presentationml.notesSlide+xml"/>
  <Override PartName="/ppt/webextensions/webextension2.xml" ContentType="application/vnd.ms-office.webextension+xml"/>
  <Override PartName="/ppt/notesSlides/notesSlide4.xml" ContentType="application/vnd.openxmlformats-officedocument.presentationml.notesSlide+xml"/>
  <Override PartName="/ppt/webextensions/webextension3.xml" ContentType="application/vnd.ms-office.webextension+xml"/>
  <Override PartName="/ppt/notesSlides/notesSlide5.xml" ContentType="application/vnd.openxmlformats-officedocument.presentationml.notesSlide+xml"/>
  <Override PartName="/ppt/webextensions/webextension4.xml" ContentType="application/vnd.ms-office.webextension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webextensions/webextension5.xml" ContentType="application/vnd.ms-office.webextension+xml"/>
  <Override PartName="/ppt/notesSlides/notesSlide13.xml" ContentType="application/vnd.openxmlformats-officedocument.presentationml.notesSlide+xml"/>
  <Override PartName="/ppt/webextensions/webextension6.xml" ContentType="application/vnd.ms-office.webextension+xml"/>
  <Override PartName="/ppt/notesSlides/notesSlide14.xml" ContentType="application/vnd.openxmlformats-officedocument.presentationml.notesSlide+xml"/>
  <Override PartName="/ppt/webextensions/webextension7.xml" ContentType="application/vnd.ms-office.webextens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5" r:id="rId1"/>
  </p:sldMasterIdLst>
  <p:notesMasterIdLst>
    <p:notesMasterId r:id="rId23"/>
  </p:notesMasterIdLst>
  <p:sldIdLst>
    <p:sldId id="373" r:id="rId2"/>
    <p:sldId id="391" r:id="rId3"/>
    <p:sldId id="397" r:id="rId4"/>
    <p:sldId id="406" r:id="rId5"/>
    <p:sldId id="398" r:id="rId6"/>
    <p:sldId id="400" r:id="rId7"/>
    <p:sldId id="304" r:id="rId8"/>
    <p:sldId id="278" r:id="rId9"/>
    <p:sldId id="275" r:id="rId10"/>
    <p:sldId id="385" r:id="rId11"/>
    <p:sldId id="386" r:id="rId12"/>
    <p:sldId id="399" r:id="rId13"/>
    <p:sldId id="308" r:id="rId14"/>
    <p:sldId id="380" r:id="rId15"/>
    <p:sldId id="381" r:id="rId16"/>
    <p:sldId id="382" r:id="rId17"/>
    <p:sldId id="390" r:id="rId18"/>
    <p:sldId id="402" r:id="rId19"/>
    <p:sldId id="403" r:id="rId20"/>
    <p:sldId id="404" r:id="rId21"/>
    <p:sldId id="374" r:id="rId2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886" userDrawn="1">
          <p15:clr>
            <a:srgbClr val="A4A3A4"/>
          </p15:clr>
        </p15:guide>
        <p15:guide id="4" pos="6002" userDrawn="1">
          <p15:clr>
            <a:srgbClr val="A4A3A4"/>
          </p15:clr>
        </p15:guide>
        <p15:guide id="5" orient="horz" pos="3651" userDrawn="1">
          <p15:clr>
            <a:srgbClr val="A4A3A4"/>
          </p15:clr>
        </p15:guide>
        <p15:guide id="6" pos="6996" userDrawn="1">
          <p15:clr>
            <a:srgbClr val="A4A3A4"/>
          </p15:clr>
        </p15:guide>
        <p15:guide id="7" pos="39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676A"/>
    <a:srgbClr val="21A3DA"/>
    <a:srgbClr val="00AAD5"/>
    <a:srgbClr val="95A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34" autoAdjust="0"/>
    <p:restoredTop sz="81361"/>
  </p:normalViewPr>
  <p:slideViewPr>
    <p:cSldViewPr snapToGrid="0" snapToObjects="1" showGuides="1">
      <p:cViewPr varScale="1">
        <p:scale>
          <a:sx n="103" d="100"/>
          <a:sy n="103" d="100"/>
        </p:scale>
        <p:origin x="1728" y="176"/>
      </p:cViewPr>
      <p:guideLst>
        <p:guide orient="horz" pos="2296"/>
        <p:guide pos="3840"/>
        <p:guide orient="horz" pos="2886"/>
        <p:guide pos="6002"/>
        <p:guide orient="horz" pos="3651"/>
        <p:guide pos="6996"/>
        <p:guide pos="39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21FA9-13FE-5443-BBA3-3FCA93BFE995}" type="datetimeFigureOut">
              <a:rPr lang="nl-NL" smtClean="0"/>
              <a:t>05-11-2020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E3345-D15F-D647-862B-F753A6D279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6939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033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Economisch beleid ook vaak genoemd</a:t>
            </a:r>
          </a:p>
          <a:p>
            <a:r>
              <a:rPr lang="nl-NL" dirty="0"/>
              <a:t>Veelal ook werk met werk maken</a:t>
            </a:r>
          </a:p>
          <a:p>
            <a:r>
              <a:rPr lang="nl-NL" dirty="0"/>
              <a:t>Soms specifieke aanleidingen (en financieringsbronnen) zoals fietsroute of klimaatbestendigheid</a:t>
            </a:r>
          </a:p>
          <a:p>
            <a:r>
              <a:rPr lang="nl-NL" dirty="0"/>
              <a:t>Denk vanuit netwerken en zorg dat flankerende maatregelen op orde zijn.</a:t>
            </a:r>
          </a:p>
          <a:p>
            <a:r>
              <a:rPr lang="nl-NL" dirty="0"/>
              <a:t>Stapelen van ambities en doelen maakt het lastiger, maar biedt ook meer kansen.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17816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Economisch beleid ook vaak genoemd</a:t>
            </a:r>
          </a:p>
          <a:p>
            <a:r>
              <a:rPr lang="nl-NL" dirty="0"/>
              <a:t>Veelal ook werk met werk maken</a:t>
            </a:r>
          </a:p>
          <a:p>
            <a:r>
              <a:rPr lang="nl-NL" dirty="0"/>
              <a:t>Soms specifieke aanleidingen (en financieringsbronnen) zoals fietsroute of klimaatbestendigheid</a:t>
            </a:r>
          </a:p>
          <a:p>
            <a:r>
              <a:rPr lang="nl-NL" dirty="0"/>
              <a:t>Denk vanuit netwerken en zorg dat flankerende maatregelen op orde zijn.</a:t>
            </a:r>
          </a:p>
          <a:p>
            <a:r>
              <a:rPr lang="nl-NL" dirty="0"/>
              <a:t>Stapelen van ambities en doelen maakt het lastiger, maar biedt ook meer kansen.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9740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www.mentimeter.com</a:t>
            </a:r>
            <a:r>
              <a:rPr lang="nl-NL" dirty="0"/>
              <a:t>/s/ba0df5115a11ac6dc3087126d6589ca6/5af1c2ddb490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0895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www.mentimeter.com</a:t>
            </a:r>
            <a:r>
              <a:rPr lang="nl-NL" dirty="0"/>
              <a:t>/s/ba0df5115a11ac6dc3087126d6589ca6/5af1c2ddb490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29841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www.mentimeter.com</a:t>
            </a:r>
            <a:r>
              <a:rPr lang="nl-NL" dirty="0"/>
              <a:t>/s/ba0df5115a11ac6dc3087126d6589ca6/5af1c2ddb490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0428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www.mentimeter.com</a:t>
            </a:r>
            <a:r>
              <a:rPr lang="nl-NL" dirty="0"/>
              <a:t>/s/20cd14e6b770125552340646b1f14f20/052604cd54dfhttps://</a:t>
            </a:r>
            <a:r>
              <a:rPr lang="nl-NL" dirty="0" err="1"/>
              <a:t>www.mentimeter.com</a:t>
            </a:r>
            <a:r>
              <a:rPr lang="nl-NL" dirty="0"/>
              <a:t>/s/ba0df5115a11ac6dc3087126d6589ca6/5af1c2ddb490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31239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www.mentimeter.com</a:t>
            </a:r>
            <a:r>
              <a:rPr lang="nl-NL" dirty="0"/>
              <a:t>/s/ba0df5115a11ac6dc3087126d6589ca6/5af1c2ddb490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5104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www.mentimeter.com</a:t>
            </a:r>
            <a:r>
              <a:rPr lang="nl-NL" dirty="0"/>
              <a:t>/s/ba0df5115a11ac6dc3087126d6589ca6/5af1c2ddb490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0778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www.mentimeter.com</a:t>
            </a:r>
            <a:r>
              <a:rPr lang="nl-NL" dirty="0"/>
              <a:t>/s/ba0df5115a11ac6dc3087126d6589ca6/5af1c2ddb490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9754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Westelijke ontsluitingsweg </a:t>
            </a:r>
            <a:r>
              <a:rPr lang="nl-NL" dirty="0" err="1"/>
              <a:t>groningse</a:t>
            </a:r>
            <a:r>
              <a:rPr lang="nl-NL" dirty="0"/>
              <a:t> binnenstad</a:t>
            </a:r>
          </a:p>
          <a:p>
            <a:r>
              <a:rPr lang="nl-NL" dirty="0"/>
              <a:t>Autoverkeer was er al nauwelijks VCP</a:t>
            </a:r>
          </a:p>
          <a:p>
            <a:r>
              <a:rPr lang="nl-NL" dirty="0"/>
              <a:t>Was wel belangrijke </a:t>
            </a:r>
            <a:r>
              <a:rPr lang="nl-NL" dirty="0" err="1"/>
              <a:t>busroute</a:t>
            </a:r>
            <a:endParaRPr lang="nl-NL" dirty="0"/>
          </a:p>
          <a:p>
            <a:r>
              <a:rPr lang="nl-NL" dirty="0" err="1"/>
              <a:t>Binnenstadsplan</a:t>
            </a:r>
            <a:r>
              <a:rPr lang="nl-NL" dirty="0"/>
              <a:t> om verblijfskwaliteit verder te verbeteren: </a:t>
            </a:r>
            <a:r>
              <a:rPr lang="nl-NL" dirty="0" err="1"/>
              <a:t>busroutes</a:t>
            </a:r>
            <a:r>
              <a:rPr lang="nl-NL" dirty="0"/>
              <a:t> er uit en doorgaand fietsverkeer ontmoedigen.</a:t>
            </a:r>
          </a:p>
          <a:p>
            <a:r>
              <a:rPr lang="nl-NL" dirty="0"/>
              <a:t>Smalle trottoirs.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647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Foto na: bussen en auto’s verder teruggedrongen.</a:t>
            </a:r>
          </a:p>
          <a:p>
            <a:r>
              <a:rPr lang="nl-NL" dirty="0"/>
              <a:t>Opeenvolging van ruimtes, rustig beeld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5468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Economisch beleid ook vaak genoemd</a:t>
            </a:r>
          </a:p>
          <a:p>
            <a:r>
              <a:rPr lang="nl-NL" dirty="0"/>
              <a:t>Veelal ook werk met werk maken</a:t>
            </a:r>
          </a:p>
          <a:p>
            <a:r>
              <a:rPr lang="nl-NL" dirty="0"/>
              <a:t>Soms specifieke aanleidingen (en financieringsbronnen) zoals fietsroute of klimaatbestendigheid</a:t>
            </a:r>
          </a:p>
          <a:p>
            <a:r>
              <a:rPr lang="nl-NL" dirty="0"/>
              <a:t>Denk vanuit netwerken en zorg dat flankerende maatregelen op orde zijn.</a:t>
            </a:r>
          </a:p>
          <a:p>
            <a:r>
              <a:rPr lang="nl-NL" dirty="0"/>
              <a:t>Stapelen van ambities en doelen maakt het lastiger, maar biedt ook meer kansen.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271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Economisch beleid ook vaak genoemd</a:t>
            </a:r>
          </a:p>
          <a:p>
            <a:r>
              <a:rPr lang="nl-NL" dirty="0"/>
              <a:t>Veelal ook werk met werk maken</a:t>
            </a:r>
          </a:p>
          <a:p>
            <a:r>
              <a:rPr lang="nl-NL" dirty="0"/>
              <a:t>Soms specifieke aanleidingen (en financieringsbronnen) zoals fietsroute of klimaatbestendigheid</a:t>
            </a:r>
          </a:p>
          <a:p>
            <a:r>
              <a:rPr lang="nl-NL" dirty="0"/>
              <a:t>Denk vanuit netwerken en zorg dat flankerende maatregelen op orde zijn.</a:t>
            </a:r>
          </a:p>
          <a:p>
            <a:r>
              <a:rPr lang="nl-NL" dirty="0"/>
              <a:t>Stapelen van ambities en doelen maakt het lastiger, maar biedt ook meer kansen.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E3345-D15F-D647-862B-F753A6D27930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2647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BLA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Pijl zonder slogan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121" y="21476"/>
            <a:ext cx="7870429" cy="6683321"/>
          </a:xfrm>
          <a:prstGeom prst="rect">
            <a:avLst/>
          </a:prstGeom>
        </p:spPr>
      </p:pic>
      <p:pic>
        <p:nvPicPr>
          <p:cNvPr id="2" name="Afbeelding 1" descr="CROW-logo-transparan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895" y="5747512"/>
            <a:ext cx="1985210" cy="59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527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WIT SPREEK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/>
          <p:nvPr userDrawn="1"/>
        </p:nvSpPr>
        <p:spPr>
          <a:xfrm>
            <a:off x="8304251" y="0"/>
            <a:ext cx="3904525" cy="6858000"/>
          </a:xfrm>
          <a:prstGeom prst="rect">
            <a:avLst/>
          </a:prstGeom>
          <a:solidFill>
            <a:srgbClr val="ECEC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55DB0850-F920-3743-A902-070E2BE557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  <a:noFill/>
          <a:ln w="12700">
            <a:noFill/>
          </a:ln>
          <a:effectLst>
            <a:outerShdw blurRad="165100" dist="38100" dir="7680000" algn="t" rotWithShape="0">
              <a:schemeClr val="bg1">
                <a:lumMod val="50000"/>
                <a:alpha val="61000"/>
              </a:schemeClr>
            </a:outerShdw>
          </a:effectLst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1BCE3E5D-9D36-254B-93A0-5539A7A533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1" y="20871"/>
            <a:ext cx="9939115" cy="780370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2400" b="1" i="0" kern="1000" cap="none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Tekststijl van het model bewerken</a:t>
            </a:r>
          </a:p>
        </p:txBody>
      </p:sp>
      <p:sp>
        <p:nvSpPr>
          <p:cNvPr id="11" name="Tijdelijke aanduiding voor tekst 2">
            <a:extLst>
              <a:ext uri="{FF2B5EF4-FFF2-40B4-BE49-F238E27FC236}">
                <a16:creationId xmlns:a16="http://schemas.microsoft.com/office/drawing/2014/main" id="{6F935492-C96A-624E-95B2-7DBF0AFB08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72487" y="1609987"/>
            <a:ext cx="3563937" cy="4411401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dirty="0" err="1"/>
              <a:t>Bullets</a:t>
            </a:r>
            <a:endParaRPr lang="nl-NL" dirty="0"/>
          </a:p>
          <a:p>
            <a:pPr lvl="0"/>
            <a:endParaRPr lang="nl-NL" dirty="0"/>
          </a:p>
        </p:txBody>
      </p:sp>
      <p:pic>
        <p:nvPicPr>
          <p:cNvPr id="7" name="Afbeelding 6" descr="CROW-logo-transparan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079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WIT SPR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Afbeelding 14">
            <a:extLst>
              <a:ext uri="{FF2B5EF4-FFF2-40B4-BE49-F238E27FC236}">
                <a16:creationId xmlns:a16="http://schemas.microsoft.com/office/drawing/2014/main" id="{55DB0850-F920-3743-A902-070E2BE557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  <a:noFill/>
          <a:ln w="12700">
            <a:noFill/>
          </a:ln>
          <a:effectLst>
            <a:outerShdw blurRad="165100" dist="38100" dir="7680000" algn="t" rotWithShape="0">
              <a:schemeClr val="bg1">
                <a:lumMod val="50000"/>
                <a:alpha val="61000"/>
              </a:schemeClr>
            </a:outerShdw>
          </a:effectLst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1BCE3E5D-9D36-254B-93A0-5539A7A533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1" y="20871"/>
            <a:ext cx="9939115" cy="780370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2400" b="1" i="0" kern="1000" cap="none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Tekststijl van het model bewerken</a:t>
            </a:r>
          </a:p>
        </p:txBody>
      </p:sp>
      <p:pic>
        <p:nvPicPr>
          <p:cNvPr id="5" name="Afbeelding 4" descr="CROW-logo-transparan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23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GRIJS 1 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>
            <a:spLocks noChangeAspect="1"/>
          </p:cNvSpPr>
          <p:nvPr userDrawn="1"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rgbClr val="ECEC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7ADCF7A4-4A2A-0D4D-952E-17EBC47056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25" name="Tijdelijke aanduiding voor tekst 2">
            <a:extLst>
              <a:ext uri="{FF2B5EF4-FFF2-40B4-BE49-F238E27FC236}">
                <a16:creationId xmlns:a16="http://schemas.microsoft.com/office/drawing/2014/main" id="{2FDC5ABD-F5BB-FB4C-A0EB-374575F743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86980" y="2083444"/>
            <a:ext cx="9122357" cy="3937944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400"/>
            </a:lvl1pPr>
          </a:lstStyle>
          <a:p>
            <a:pPr lvl="0"/>
            <a:r>
              <a:rPr lang="nl-NL" dirty="0"/>
              <a:t>infotekst</a:t>
            </a:r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ADA1EBEB-1BC5-764B-A972-4239E3DB77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0" y="1052412"/>
            <a:ext cx="9122358" cy="1031032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2400" b="1" i="0" kern="1000" cap="none" spc="20" baseline="0">
                <a:solidFill>
                  <a:srgbClr val="2A363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30" name="Tijdelijke aanduiding voor tekst 4">
            <a:extLst>
              <a:ext uri="{FF2B5EF4-FFF2-40B4-BE49-F238E27FC236}">
                <a16:creationId xmlns:a16="http://schemas.microsoft.com/office/drawing/2014/main" id="{3B284EAB-0B2D-A540-B2F8-E8ADCFF218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86981" y="245616"/>
            <a:ext cx="9122356" cy="555625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2400" b="1" i="0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9" name="Afbeelding 8" descr="CROW-logo-transparan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1865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S GRIJS 2 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>
            <a:spLocks noChangeAspect="1"/>
          </p:cNvSpPr>
          <p:nvPr userDrawn="1"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rgbClr val="ECEC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7ADCF7A4-4A2A-0D4D-952E-17EBC47056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25" name="Tijdelijke aanduiding voor tekst 2">
            <a:extLst>
              <a:ext uri="{FF2B5EF4-FFF2-40B4-BE49-F238E27FC236}">
                <a16:creationId xmlns:a16="http://schemas.microsoft.com/office/drawing/2014/main" id="{2FDC5ABD-F5BB-FB4C-A0EB-374575F743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86979" y="2083444"/>
            <a:ext cx="9122357" cy="3937944"/>
          </a:xfrm>
        </p:spPr>
        <p:txBody>
          <a:bodyPr numCol="2" spcCol="57600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A3DA"/>
              </a:buClr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lvl="0"/>
            <a:r>
              <a:rPr lang="nl-NL" dirty="0"/>
              <a:t>Infotekst tekst</a:t>
            </a:r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ADA1EBEB-1BC5-764B-A972-4239E3DB77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0" y="1052412"/>
            <a:ext cx="4285540" cy="1031032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2400" b="1" i="0" kern="1000" cap="none" spc="20" baseline="0">
                <a:solidFill>
                  <a:srgbClr val="2A363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30" name="Tijdelijke aanduiding voor tekst 4">
            <a:extLst>
              <a:ext uri="{FF2B5EF4-FFF2-40B4-BE49-F238E27FC236}">
                <a16:creationId xmlns:a16="http://schemas.microsoft.com/office/drawing/2014/main" id="{3B284EAB-0B2D-A540-B2F8-E8ADCFF218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86981" y="245616"/>
            <a:ext cx="9122356" cy="555625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2400" b="1" i="0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9" name="Afbeelding 8" descr="CROW-logo-transparan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767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GRIJS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/>
          <p:nvPr userDrawn="1"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rgbClr val="ECEC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7ADCF7A4-4A2A-0D4D-952E-17EBC47056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26" name="Tijdelijke aanduiding voor tekst 2">
            <a:extLst>
              <a:ext uri="{FF2B5EF4-FFF2-40B4-BE49-F238E27FC236}">
                <a16:creationId xmlns:a16="http://schemas.microsoft.com/office/drawing/2014/main" id="{6808271B-463A-394B-AE34-810F98EB5933}"/>
              </a:ext>
            </a:extLst>
          </p:cNvPr>
          <p:cNvSpPr>
            <a:spLocks noGrp="1" noChangeAspect="1"/>
          </p:cNvSpPr>
          <p:nvPr>
            <p:ph type="body" sz="quarter" idx="10" hasCustomPrompt="1"/>
          </p:nvPr>
        </p:nvSpPr>
        <p:spPr>
          <a:xfrm>
            <a:off x="8472487" y="2093456"/>
            <a:ext cx="3563937" cy="3927932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</a:lstStyle>
          <a:p>
            <a:pPr lvl="0"/>
            <a:r>
              <a:rPr lang="nl-NL" dirty="0"/>
              <a:t>Platte tekst</a:t>
            </a:r>
          </a:p>
          <a:p>
            <a:pPr lvl="0"/>
            <a:r>
              <a:rPr lang="nl-NL" dirty="0" err="1"/>
              <a:t>Bullits</a:t>
            </a:r>
            <a:endParaRPr lang="nl-NL" dirty="0"/>
          </a:p>
          <a:p>
            <a:pPr lvl="0"/>
            <a:endParaRPr lang="nl-NL" dirty="0"/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72203779-11A4-AB4E-AE5D-0AA1F159D12D}"/>
              </a:ext>
            </a:extLst>
          </p:cNvPr>
          <p:cNvSpPr>
            <a:spLocks noGrp="1" noChangeAspect="1"/>
          </p:cNvSpPr>
          <p:nvPr>
            <p:ph type="ctrTitle" hasCustomPrompt="1"/>
          </p:nvPr>
        </p:nvSpPr>
        <p:spPr>
          <a:xfrm>
            <a:off x="8472488" y="1062424"/>
            <a:ext cx="3563937" cy="1031032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1800" b="1" i="0" kern="1000" cap="none" spc="20" baseline="0">
                <a:solidFill>
                  <a:srgbClr val="2A363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29" name="Tijdelijke aanduiding voor tekst 4">
            <a:extLst>
              <a:ext uri="{FF2B5EF4-FFF2-40B4-BE49-F238E27FC236}">
                <a16:creationId xmlns:a16="http://schemas.microsoft.com/office/drawing/2014/main" id="{4D461F57-7702-8A41-A6CC-ACC5CEDA53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86981" y="245616"/>
            <a:ext cx="9122356" cy="555625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2400" b="1" i="0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9" name="Afbeelding 8" descr="CROW-logo-transparan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0806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GRIJS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/>
          <p:nvPr userDrawn="1"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rgbClr val="ECEC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7ADCF7A4-4A2A-0D4D-952E-17EBC47056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26" name="Tijdelijke aanduiding voor tekst 2">
            <a:extLst>
              <a:ext uri="{FF2B5EF4-FFF2-40B4-BE49-F238E27FC236}">
                <a16:creationId xmlns:a16="http://schemas.microsoft.com/office/drawing/2014/main" id="{6808271B-463A-394B-AE34-810F98EB5933}"/>
              </a:ext>
            </a:extLst>
          </p:cNvPr>
          <p:cNvSpPr>
            <a:spLocks noGrp="1" noChangeAspect="1"/>
          </p:cNvSpPr>
          <p:nvPr>
            <p:ph type="body" sz="quarter" idx="10" hasCustomPrompt="1"/>
          </p:nvPr>
        </p:nvSpPr>
        <p:spPr>
          <a:xfrm>
            <a:off x="8472487" y="2093456"/>
            <a:ext cx="3563937" cy="3927932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</a:lstStyle>
          <a:p>
            <a:pPr lvl="0"/>
            <a:r>
              <a:rPr lang="nl-NL" dirty="0"/>
              <a:t>Platte tekst</a:t>
            </a:r>
          </a:p>
          <a:p>
            <a:pPr lvl="0"/>
            <a:r>
              <a:rPr lang="nl-NL" dirty="0" err="1"/>
              <a:t>Bullits</a:t>
            </a:r>
            <a:endParaRPr lang="nl-NL" dirty="0"/>
          </a:p>
          <a:p>
            <a:pPr lvl="0"/>
            <a:endParaRPr lang="nl-NL" dirty="0"/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72203779-11A4-AB4E-AE5D-0AA1F159D12D}"/>
              </a:ext>
            </a:extLst>
          </p:cNvPr>
          <p:cNvSpPr>
            <a:spLocks noGrp="1" noChangeAspect="1"/>
          </p:cNvSpPr>
          <p:nvPr>
            <p:ph type="ctrTitle" hasCustomPrompt="1"/>
          </p:nvPr>
        </p:nvSpPr>
        <p:spPr>
          <a:xfrm>
            <a:off x="8472488" y="1062424"/>
            <a:ext cx="3563937" cy="1031032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1800" b="1" i="0" kern="1000" cap="none" spc="20" baseline="0">
                <a:solidFill>
                  <a:srgbClr val="2A363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29" name="Tijdelijke aanduiding voor tekst 4">
            <a:extLst>
              <a:ext uri="{FF2B5EF4-FFF2-40B4-BE49-F238E27FC236}">
                <a16:creationId xmlns:a16="http://schemas.microsoft.com/office/drawing/2014/main" id="{4D461F57-7702-8A41-A6CC-ACC5CEDA53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86981" y="245616"/>
            <a:ext cx="9122356" cy="555625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2400" b="1" i="0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DFD8655-489D-EA4E-85DC-6A5E931587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1438" y="1666046"/>
            <a:ext cx="7559903" cy="4617084"/>
          </a:xfrm>
          <a:prstGeom prst="rect">
            <a:avLst/>
          </a:prstGeom>
        </p:spPr>
      </p:pic>
      <p:pic>
        <p:nvPicPr>
          <p:cNvPr id="10" name="Afbeelding 9" descr="CROW-logo-transparan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3499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GRIJS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/>
          <p:nvPr userDrawn="1"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rgbClr val="ECEC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7ADCF7A4-4A2A-0D4D-952E-17EBC47056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C6B83A76-4547-F74C-B57D-64D1D9B0B62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86980" y="1700213"/>
            <a:ext cx="9122357" cy="3937944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</a:lstStyle>
          <a:p>
            <a:pPr lvl="0"/>
            <a:r>
              <a:rPr lang="nl-NL" dirty="0" err="1"/>
              <a:t>Bullits</a:t>
            </a:r>
            <a:endParaRPr lang="nl-NL" dirty="0"/>
          </a:p>
          <a:p>
            <a:pPr lvl="0"/>
            <a:endParaRPr lang="nl-NL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F005568A-3087-A64A-A635-96A70BC3793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0" y="-40115"/>
            <a:ext cx="9122357" cy="845831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2400" b="1" i="0" kern="1000" cap="none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Tekststijl van het model bewerken</a:t>
            </a:r>
          </a:p>
        </p:txBody>
      </p:sp>
      <p:pic>
        <p:nvPicPr>
          <p:cNvPr id="8" name="Afbeelding 7" descr="CROW-logo-transparan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2066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7061">
          <p15:clr>
            <a:srgbClr val="FBAE40"/>
          </p15:clr>
        </p15:guide>
        <p15:guide id="3" orient="horz" pos="368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GRIJS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/>
          <p:nvPr userDrawn="1"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rgbClr val="00A3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7ADCF7A4-4A2A-0D4D-952E-17EBC47056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21" name="Tijdelijke aanduiding voor inhoud 2">
            <a:extLst>
              <a:ext uri="{FF2B5EF4-FFF2-40B4-BE49-F238E27FC236}">
                <a16:creationId xmlns:a16="http://schemas.microsoft.com/office/drawing/2014/main" id="{D3555FB2-26F3-644C-A3EF-B5F39A68374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086980" y="1724628"/>
            <a:ext cx="9122358" cy="4296759"/>
          </a:xfrm>
        </p:spPr>
        <p:txBody>
          <a:bodyPr tIns="54000" bIns="54000" anchor="t" anchorCtr="0">
            <a:normAutofit/>
          </a:bodyPr>
          <a:lstStyle>
            <a:lvl1pPr marL="0" indent="0">
              <a:buClr>
                <a:srgbClr val="009DE0"/>
              </a:buClr>
              <a:buSzPct val="120000"/>
              <a:buFont typeface="Arial" pitchFamily="34" charset="0"/>
              <a:buNone/>
              <a:defRPr sz="3300" b="1" i="0" kern="1000" spc="3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Clr>
                <a:srgbClr val="009DE0"/>
              </a:buClr>
              <a:buSzPct val="120000"/>
              <a:buFont typeface="Arial" pitchFamily="34" charset="0"/>
              <a:buNone/>
              <a:defRPr sz="1600"/>
            </a:lvl2pPr>
            <a:lvl3pPr marL="914400" indent="0">
              <a:buClr>
                <a:srgbClr val="009DE0"/>
              </a:buClr>
              <a:buSzPct val="120000"/>
              <a:buFont typeface="Arial" pitchFamily="34" charset="0"/>
              <a:buNone/>
              <a:defRPr sz="1600"/>
            </a:lvl3pPr>
            <a:lvl4pPr marL="1371600" indent="0">
              <a:buClr>
                <a:srgbClr val="009DE0"/>
              </a:buClr>
              <a:buSzPct val="120000"/>
              <a:buFont typeface="Arial" pitchFamily="34" charset="0"/>
              <a:buNone/>
              <a:defRPr sz="1600"/>
            </a:lvl4pPr>
            <a:lvl5pPr marL="1828800" indent="0">
              <a:buClr>
                <a:srgbClr val="009DE0"/>
              </a:buClr>
              <a:buSzPct val="120000"/>
              <a:buFont typeface="Arial" pitchFamily="34" charset="0"/>
              <a:buNone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/>
              <a:t>‘missie slide’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DC9DD217-1E86-2B4E-BD9C-0B9C5E8084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46"/>
          <a:stretch/>
        </p:blipFill>
        <p:spPr>
          <a:xfrm>
            <a:off x="10694443" y="6236368"/>
            <a:ext cx="1497557" cy="621632"/>
          </a:xfrm>
          <a:prstGeom prst="rect">
            <a:avLst/>
          </a:prstGeom>
        </p:spPr>
      </p:pic>
      <p:pic>
        <p:nvPicPr>
          <p:cNvPr id="12" name="Afbeelding 11" descr="CROW-logo-transparan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550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706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7539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BLAD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74D68A50-3D7D-534F-A9B1-9DB7108491EB}"/>
              </a:ext>
            </a:extLst>
          </p:cNvPr>
          <p:cNvSpPr/>
          <p:nvPr userDrawn="1"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rgbClr val="00A3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37F7C39-B5DA-E049-B628-0B8A677BD0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FEBE883F-FD47-B24E-82A4-5C22A6A7C83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0" y="1052411"/>
            <a:ext cx="9122357" cy="2172995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4000" b="1" i="0" kern="1000" cap="none" spc="2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14" name="Tijdelijke aanduiding voor tekst 2">
            <a:extLst>
              <a:ext uri="{FF2B5EF4-FFF2-40B4-BE49-F238E27FC236}">
                <a16:creationId xmlns:a16="http://schemas.microsoft.com/office/drawing/2014/main" id="{5EB06CD2-C6AE-6545-95B8-D1AF1AB834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86981" y="3225800"/>
            <a:ext cx="9122358" cy="2867025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DC9DD217-1E86-2B4E-BD9C-0B9C5E8084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46"/>
          <a:stretch/>
        </p:blipFill>
        <p:spPr>
          <a:xfrm>
            <a:off x="10694443" y="6236368"/>
            <a:ext cx="1497557" cy="621632"/>
          </a:xfrm>
          <a:prstGeom prst="rect">
            <a:avLst/>
          </a:prstGeom>
        </p:spPr>
      </p:pic>
      <p:pic>
        <p:nvPicPr>
          <p:cNvPr id="17" name="Afbeelding 16" descr="CROW-logo-transparan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026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BLAD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74D68A50-3D7D-534F-A9B1-9DB7108491EB}"/>
              </a:ext>
            </a:extLst>
          </p:cNvPr>
          <p:cNvSpPr/>
          <p:nvPr userDrawn="1"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rgbClr val="00A3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27C8CD8C-DB70-0A4B-910D-970BF8FA3A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0" y="1052411"/>
            <a:ext cx="9122357" cy="2172995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4000" b="1" i="0" kern="1000" cap="none" spc="2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Hoofdstuk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37F7C39-B5DA-E049-B628-0B8A677BD0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5432A4A-A36C-EC46-8E85-618FA87E13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86981" y="3225800"/>
            <a:ext cx="9122358" cy="2867025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DC9DD217-1E86-2B4E-BD9C-0B9C5E8084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46"/>
          <a:stretch/>
        </p:blipFill>
        <p:spPr>
          <a:xfrm>
            <a:off x="10694443" y="6236368"/>
            <a:ext cx="1497557" cy="621632"/>
          </a:xfrm>
          <a:prstGeom prst="rect">
            <a:avLst/>
          </a:prstGeom>
        </p:spPr>
      </p:pic>
      <p:pic>
        <p:nvPicPr>
          <p:cNvPr id="11" name="Afbeelding 10" descr="CROW-logo-transparan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16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ETS WIT OP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74D68A50-3D7D-534F-A9B1-9DB7108491EB}"/>
              </a:ext>
            </a:extLst>
          </p:cNvPr>
          <p:cNvSpPr/>
          <p:nvPr userDrawn="1"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rgbClr val="00A3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27C8CD8C-DB70-0A4B-910D-970BF8FA3A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0" y="401961"/>
            <a:ext cx="9122357" cy="2172995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4000" b="1" i="0" kern="1000" cap="none" spc="2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Hoofdstuk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37F7C39-B5DA-E049-B628-0B8A677BD0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5432A4A-A36C-EC46-8E85-618FA87E13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86981" y="2597818"/>
            <a:ext cx="9122358" cy="2867025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nl-NL" dirty="0" err="1"/>
              <a:t>Bullets</a:t>
            </a:r>
            <a:endParaRPr lang="nl-NL" dirty="0"/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DC9DD217-1E86-2B4E-BD9C-0B9C5E8084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46"/>
          <a:stretch/>
        </p:blipFill>
        <p:spPr>
          <a:xfrm>
            <a:off x="10694443" y="6236368"/>
            <a:ext cx="1497557" cy="621632"/>
          </a:xfrm>
          <a:prstGeom prst="rect">
            <a:avLst/>
          </a:prstGeom>
        </p:spPr>
      </p:pic>
      <p:pic>
        <p:nvPicPr>
          <p:cNvPr id="16" name="Afbeelding 15" descr="CROW-logo-transparan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0076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ROTONDE SPR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2A8EE73-8CA1-244D-B53E-8F0057A948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869"/>
          <a:stretch/>
        </p:blipFill>
        <p:spPr>
          <a:xfrm>
            <a:off x="-1" y="0"/>
            <a:ext cx="8306583" cy="6858000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/>
          <p:nvPr userDrawn="1"/>
        </p:nvSpPr>
        <p:spPr>
          <a:xfrm>
            <a:off x="8304251" y="0"/>
            <a:ext cx="3904525" cy="6858000"/>
          </a:xfrm>
          <a:prstGeom prst="rect">
            <a:avLst/>
          </a:prstGeom>
          <a:solidFill>
            <a:srgbClr val="ECEC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F1EF29EC-0991-5847-9E80-54D2B1CB40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3DC15EA2-4DC3-4A4D-9A98-B5F2D9481F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1" y="20871"/>
            <a:ext cx="9939115" cy="780370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2400" b="1" i="0" kern="1000" cap="none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Tekststijl van het model bewerken</a:t>
            </a:r>
          </a:p>
        </p:txBody>
      </p:sp>
      <p:sp>
        <p:nvSpPr>
          <p:cNvPr id="12" name="Tijdelijke aanduiding voor tekst 2">
            <a:extLst>
              <a:ext uri="{FF2B5EF4-FFF2-40B4-BE49-F238E27FC236}">
                <a16:creationId xmlns:a16="http://schemas.microsoft.com/office/drawing/2014/main" id="{D0D18E72-ADBA-2945-B243-4E4CE29ED8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72487" y="1609987"/>
            <a:ext cx="3563937" cy="4411401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dirty="0" err="1"/>
              <a:t>Bullets</a:t>
            </a:r>
            <a:endParaRPr lang="nl-NL" dirty="0"/>
          </a:p>
          <a:p>
            <a:pPr lvl="0"/>
            <a:endParaRPr lang="nl-NL" dirty="0"/>
          </a:p>
        </p:txBody>
      </p:sp>
      <p:pic>
        <p:nvPicPr>
          <p:cNvPr id="13" name="Afbeelding 12" descr="CROW-logo-transparan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0009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VIADUCT SPR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A5F4EB-00A1-C549-9EBA-E6F040B01E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812" y="0"/>
            <a:ext cx="12192000" cy="6858000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/>
          <p:nvPr userDrawn="1"/>
        </p:nvSpPr>
        <p:spPr>
          <a:xfrm>
            <a:off x="8304251" y="0"/>
            <a:ext cx="3904525" cy="6858000"/>
          </a:xfrm>
          <a:prstGeom prst="rect">
            <a:avLst/>
          </a:prstGeom>
          <a:solidFill>
            <a:srgbClr val="ECEC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44703956-A5CD-5448-B44F-4ADD38E96F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9911ECB4-0078-5142-B7A6-9B3994C8372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1" y="20871"/>
            <a:ext cx="9939115" cy="780370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2400" b="1" i="0" kern="1000" cap="none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Tekststijl van het model bewerken</a:t>
            </a: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1FE2E542-58EB-A242-B1FE-CBEBF3E4CFF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72487" y="1609987"/>
            <a:ext cx="3563937" cy="4411401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dirty="0" err="1"/>
              <a:t>Bullets</a:t>
            </a:r>
            <a:endParaRPr lang="nl-NL" dirty="0"/>
          </a:p>
          <a:p>
            <a:pPr lvl="0"/>
            <a:endParaRPr lang="nl-NL" dirty="0"/>
          </a:p>
        </p:txBody>
      </p:sp>
      <p:pic>
        <p:nvPicPr>
          <p:cNvPr id="9" name="Afbeelding 8" descr="CROW-logo-transparan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669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SNEEUWSCHUIVER SPR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7F8207A-BF99-2C49-8C83-FC12748243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812" y="0"/>
            <a:ext cx="12192000" cy="6858000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/>
          <p:nvPr userDrawn="1"/>
        </p:nvSpPr>
        <p:spPr>
          <a:xfrm>
            <a:off x="8304251" y="0"/>
            <a:ext cx="3904525" cy="6858000"/>
          </a:xfrm>
          <a:prstGeom prst="rect">
            <a:avLst/>
          </a:prstGeom>
          <a:solidFill>
            <a:srgbClr val="ECEC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7" name="Afbeelding 16">
            <a:extLst>
              <a:ext uri="{FF2B5EF4-FFF2-40B4-BE49-F238E27FC236}">
                <a16:creationId xmlns:a16="http://schemas.microsoft.com/office/drawing/2014/main" id="{BD72C717-3AF7-4445-AB4B-B4418E67A7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6543740D-E8C3-7140-AD03-035DDD4B075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1" y="20871"/>
            <a:ext cx="9939115" cy="780370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2400" b="1" i="0" kern="1000" cap="none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Tekststijl van het model bewerken</a:t>
            </a: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CB07FE00-CBDA-8249-A504-D2BDC5684A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72487" y="1609987"/>
            <a:ext cx="3563937" cy="4411401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dirty="0" err="1"/>
              <a:t>Bullets</a:t>
            </a:r>
            <a:endParaRPr lang="nl-NL" dirty="0"/>
          </a:p>
          <a:p>
            <a:pPr lvl="0"/>
            <a:endParaRPr lang="nl-NL" dirty="0"/>
          </a:p>
        </p:txBody>
      </p:sp>
      <p:pic>
        <p:nvPicPr>
          <p:cNvPr id="9" name="Afbeelding 8" descr="CROW-logo-transparan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710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BINNENSTAD SPR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AE063D4D-46BD-4A49-89E1-B445543A09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/>
          <p:nvPr userDrawn="1"/>
        </p:nvSpPr>
        <p:spPr>
          <a:xfrm>
            <a:off x="8294482" y="0"/>
            <a:ext cx="3904525" cy="6858000"/>
          </a:xfrm>
          <a:prstGeom prst="rect">
            <a:avLst/>
          </a:prstGeom>
          <a:solidFill>
            <a:srgbClr val="ECEC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7" name="Afbeelding 16">
            <a:extLst>
              <a:ext uri="{FF2B5EF4-FFF2-40B4-BE49-F238E27FC236}">
                <a16:creationId xmlns:a16="http://schemas.microsoft.com/office/drawing/2014/main" id="{BD72C717-3AF7-4445-AB4B-B4418E67A7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4EED79BE-A673-6C4F-9ADF-CEBE751536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1" y="20871"/>
            <a:ext cx="9939115" cy="780370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2400" b="1" i="0" kern="1000" cap="none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Tekststijl van het model bewerken</a:t>
            </a: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E0450168-FDE9-7440-B16F-64787CA839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72487" y="1609987"/>
            <a:ext cx="3563937" cy="4411401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dirty="0" err="1"/>
              <a:t>Bullets</a:t>
            </a:r>
            <a:endParaRPr lang="nl-NL" dirty="0"/>
          </a:p>
          <a:p>
            <a:pPr lvl="0"/>
            <a:endParaRPr lang="nl-NL" dirty="0"/>
          </a:p>
        </p:txBody>
      </p:sp>
      <p:pic>
        <p:nvPicPr>
          <p:cNvPr id="9" name="Afbeelding 8" descr="CROW-logo-transparan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66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AUTO SPR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D729B6A-8828-F44A-83E2-6379C6C710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071" r="-10071"/>
          <a:stretch/>
        </p:blipFill>
        <p:spPr>
          <a:xfrm>
            <a:off x="-8812" y="0"/>
            <a:ext cx="12192000" cy="6858000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/>
          <p:nvPr userDrawn="1"/>
        </p:nvSpPr>
        <p:spPr>
          <a:xfrm>
            <a:off x="8304251" y="0"/>
            <a:ext cx="3904525" cy="6858000"/>
          </a:xfrm>
          <a:prstGeom prst="rect">
            <a:avLst/>
          </a:prstGeom>
          <a:solidFill>
            <a:srgbClr val="ECEC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7" name="Afbeelding 16">
            <a:extLst>
              <a:ext uri="{FF2B5EF4-FFF2-40B4-BE49-F238E27FC236}">
                <a16:creationId xmlns:a16="http://schemas.microsoft.com/office/drawing/2014/main" id="{BD72C717-3AF7-4445-AB4B-B4418E67A7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721967D6-073A-624C-9874-BFF73C367C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1" y="20871"/>
            <a:ext cx="9939115" cy="780370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2400" b="1" i="0" kern="1000" cap="none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Tekststijl van het model bewerken</a:t>
            </a: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F25C333E-E5B3-6A42-AFD9-3A386D685D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72487" y="1609987"/>
            <a:ext cx="3563937" cy="4411401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dirty="0" err="1"/>
              <a:t>Bullets</a:t>
            </a:r>
            <a:endParaRPr lang="nl-NL" dirty="0"/>
          </a:p>
          <a:p>
            <a:pPr lvl="0"/>
            <a:endParaRPr lang="nl-NL" dirty="0"/>
          </a:p>
        </p:txBody>
      </p:sp>
      <p:pic>
        <p:nvPicPr>
          <p:cNvPr id="9" name="Afbeelding 8" descr="CROW-logo-transparan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088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ERASMUS BRUG SPR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6B0E64AE-995A-9542-97E2-8D38A182EB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4400" y="0"/>
            <a:ext cx="12192000" cy="6858000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/>
          <p:nvPr userDrawn="1"/>
        </p:nvSpPr>
        <p:spPr>
          <a:xfrm>
            <a:off x="8304251" y="0"/>
            <a:ext cx="3904525" cy="6858000"/>
          </a:xfrm>
          <a:prstGeom prst="rect">
            <a:avLst/>
          </a:prstGeom>
          <a:solidFill>
            <a:srgbClr val="ECEC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7" name="Afbeelding 16">
            <a:extLst>
              <a:ext uri="{FF2B5EF4-FFF2-40B4-BE49-F238E27FC236}">
                <a16:creationId xmlns:a16="http://schemas.microsoft.com/office/drawing/2014/main" id="{BD72C717-3AF7-4445-AB4B-B4418E67A7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5CFAB61E-675F-C942-91C0-746EEBC2F7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1" y="20871"/>
            <a:ext cx="9939115" cy="780370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2400" b="1" i="0" kern="1000" cap="none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Tekststijl van het model bewerken</a:t>
            </a: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2A12492D-2B09-2744-AFF8-5C59888162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72487" y="1609987"/>
            <a:ext cx="3563937" cy="4411401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dirty="0" err="1"/>
              <a:t>Bullets</a:t>
            </a:r>
            <a:endParaRPr lang="nl-NL" dirty="0"/>
          </a:p>
          <a:p>
            <a:pPr lvl="0"/>
            <a:endParaRPr lang="nl-NL" dirty="0"/>
          </a:p>
        </p:txBody>
      </p:sp>
      <p:pic>
        <p:nvPicPr>
          <p:cNvPr id="9" name="Afbeelding 8" descr="CROW-logo-transparan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82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 BUS SPR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F2AA8EC-85F6-054C-822C-EB73F3562D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387" r="-13387"/>
          <a:stretch/>
        </p:blipFill>
        <p:spPr>
          <a:xfrm>
            <a:off x="-22700" y="0"/>
            <a:ext cx="12192000" cy="6858000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D936E464-B9D0-2A47-B137-542E3161ACB4}"/>
              </a:ext>
            </a:extLst>
          </p:cNvPr>
          <p:cNvSpPr/>
          <p:nvPr userDrawn="1"/>
        </p:nvSpPr>
        <p:spPr>
          <a:xfrm>
            <a:off x="8304251" y="0"/>
            <a:ext cx="3904525" cy="6858000"/>
          </a:xfrm>
          <a:prstGeom prst="rect">
            <a:avLst/>
          </a:prstGeom>
          <a:solidFill>
            <a:srgbClr val="ECEC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7" name="Afbeelding 16">
            <a:extLst>
              <a:ext uri="{FF2B5EF4-FFF2-40B4-BE49-F238E27FC236}">
                <a16:creationId xmlns:a16="http://schemas.microsoft.com/office/drawing/2014/main" id="{BD72C717-3AF7-4445-AB4B-B4418E67A7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8D01063B-C893-3245-AE86-838FF42346D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86981" y="20871"/>
            <a:ext cx="9939115" cy="780370"/>
          </a:xfrm>
        </p:spPr>
        <p:txBody>
          <a:bodyPr lIns="90000" tIns="252000" rIns="90000" bIns="144000" anchor="b">
            <a:normAutofit/>
          </a:bodyPr>
          <a:lstStyle>
            <a:lvl1pPr algn="l">
              <a:defRPr sz="2400" b="1" i="0" kern="1000" cap="none" spc="20" baseline="0">
                <a:solidFill>
                  <a:srgbClr val="5F676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Tekststijl van het model bewerken</a:t>
            </a:r>
          </a:p>
        </p:txBody>
      </p:sp>
      <p:sp>
        <p:nvSpPr>
          <p:cNvPr id="13" name="Tijdelijke aanduiding voor tekst 2">
            <a:extLst>
              <a:ext uri="{FF2B5EF4-FFF2-40B4-BE49-F238E27FC236}">
                <a16:creationId xmlns:a16="http://schemas.microsoft.com/office/drawing/2014/main" id="{1B80251C-6224-B94D-AE44-49DB35C3D8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72487" y="1609987"/>
            <a:ext cx="3563937" cy="4411401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dirty="0" err="1"/>
              <a:t>Bullets</a:t>
            </a:r>
            <a:endParaRPr lang="nl-NL" dirty="0"/>
          </a:p>
          <a:p>
            <a:pPr lvl="0"/>
            <a:endParaRPr lang="nl-NL" dirty="0"/>
          </a:p>
        </p:txBody>
      </p:sp>
      <p:pic>
        <p:nvPicPr>
          <p:cNvPr id="9" name="Afbeelding 8" descr="CROW-logo-transparan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816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Basis pagina’s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2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useo Sans 300" pitchFamily="50" charset="0"/>
              </a:defRPr>
            </a:lvl1pPr>
          </a:lstStyle>
          <a:p>
            <a:fld id="{E23AE2B3-A4C3-B649-A1D8-9E0417E31DD0}" type="datetimeFigureOut">
              <a:rPr lang="nl-NL" smtClean="0"/>
              <a:pPr/>
              <a:t>05-11-2020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useo Sans 300" pitchFamily="50" charset="0"/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useo Sans 300" pitchFamily="50" charset="0"/>
              </a:defRPr>
            </a:lvl1pPr>
          </a:lstStyle>
          <a:p>
            <a:fld id="{7063CF70-D235-A640-BAB8-5B11A0B3459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3657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 baseline="0">
          <a:solidFill>
            <a:srgbClr val="2A363A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85750" indent="-285750" algn="l" defTabSz="457200" rtl="0" eaLnBrk="1" latinLnBrk="0" hangingPunct="1">
        <a:spcBef>
          <a:spcPct val="20000"/>
        </a:spcBef>
        <a:buClr>
          <a:srgbClr val="00A3DA"/>
        </a:buClr>
        <a:buFont typeface="Arial" panose="020B0604020202020204" pitchFamily="34" charset="0"/>
        <a:buChar char="•"/>
        <a:defRPr sz="2400" kern="1200">
          <a:solidFill>
            <a:srgbClr val="2A363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00A3DA"/>
        </a:buClr>
        <a:buFont typeface="Arial"/>
        <a:buChar char="–"/>
        <a:defRPr sz="1800" kern="1200">
          <a:solidFill>
            <a:srgbClr val="2A363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marR="0" indent="-22860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A3DA"/>
        </a:buClr>
        <a:buSzPct val="75000"/>
        <a:buFont typeface="Arial" panose="020B0604020202020204" pitchFamily="34" charset="0"/>
        <a:buChar char="•"/>
        <a:tabLst/>
        <a:defRPr sz="1800" kern="1200">
          <a:solidFill>
            <a:srgbClr val="2A363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457200" rtl="0" eaLnBrk="1" latinLnBrk="0" hangingPunct="1">
        <a:spcBef>
          <a:spcPct val="20000"/>
        </a:spcBef>
        <a:buClr>
          <a:srgbClr val="00A3DA"/>
        </a:buClr>
        <a:buFont typeface="Arial" panose="020B0604020202020204" pitchFamily="34" charset="0"/>
        <a:buChar char="•"/>
        <a:defRPr sz="1600" kern="1200">
          <a:solidFill>
            <a:srgbClr val="2A363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93">
          <p15:clr>
            <a:srgbClr val="F26B43"/>
          </p15:clr>
        </p15:guide>
        <p15:guide id="2" pos="7061">
          <p15:clr>
            <a:srgbClr val="F26B43"/>
          </p15:clr>
        </p15:guide>
        <p15:guide id="3" pos="1368">
          <p15:clr>
            <a:srgbClr val="F26B43"/>
          </p15:clr>
        </p15:guide>
        <p15:guide id="4" orient="horz" pos="1071">
          <p15:clr>
            <a:srgbClr val="F26B43"/>
          </p15:clr>
        </p15:guide>
        <p15:guide id="5" pos="7582">
          <p15:clr>
            <a:srgbClr val="F26B43"/>
          </p15:clr>
        </p15:guide>
        <p15:guide id="6" pos="5223">
          <p15:clr>
            <a:srgbClr val="F26B43"/>
          </p15:clr>
        </p15:guide>
        <p15:guide id="7" pos="5337">
          <p15:clr>
            <a:srgbClr val="F26B43"/>
          </p15:clr>
        </p15:guide>
        <p15:guide id="8" orient="horz" pos="36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enti.com/" TargetMode="External"/><Relationship Id="rId4" Type="http://schemas.openxmlformats.org/officeDocument/2006/relationships/image" Target="../media/image1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png"/><Relationship Id="rId5" Type="http://schemas.microsoft.com/office/2011/relationships/webextension" Target="../webextensions/webextension5.xml"/><Relationship Id="rId4" Type="http://schemas.openxmlformats.org/officeDocument/2006/relationships/image" Target="../media/image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png"/><Relationship Id="rId5" Type="http://schemas.microsoft.com/office/2011/relationships/webextension" Target="../webextensions/webextension6.x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microsoft.com/office/2011/relationships/webextension" Target="../webextensions/webextension1.xml"/><Relationship Id="rId4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png"/><Relationship Id="rId5" Type="http://schemas.microsoft.com/office/2011/relationships/webextension" Target="../webextensions/webextension7.xml"/><Relationship Id="rId4" Type="http://schemas.openxmlformats.org/officeDocument/2006/relationships/image" Target="../media/image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microsoft.com/office/2011/relationships/webextension" Target="../webextensions/webextension2.x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5" Type="http://schemas.microsoft.com/office/2011/relationships/webextension" Target="../webextensions/webextension3.x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5" Type="http://schemas.microsoft.com/office/2011/relationships/webextension" Target="../webextensions/webextension4.x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.png"/><Relationship Id="rId5" Type="http://schemas.openxmlformats.org/officeDocument/2006/relationships/image" Target="../media/image3.emf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5CDE6E-8754-4752-848C-D4E205764F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9008" y="1028505"/>
            <a:ext cx="9122357" cy="2172995"/>
          </a:xfrm>
        </p:spPr>
        <p:txBody>
          <a:bodyPr>
            <a:normAutofit/>
          </a:bodyPr>
          <a:lstStyle/>
          <a:p>
            <a:r>
              <a:rPr lang="nl-NL" dirty="0" err="1"/>
              <a:t>Kenniscafe</a:t>
            </a:r>
            <a:r>
              <a:rPr lang="nl-NL" dirty="0"/>
              <a:t> Openbare Ruimte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04394E0-6D3C-4DFB-A82F-1D87C551B3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39546" y="6131291"/>
            <a:ext cx="2699338" cy="874059"/>
          </a:xfrm>
        </p:spPr>
        <p:txBody>
          <a:bodyPr/>
          <a:lstStyle/>
          <a:p>
            <a:r>
              <a:rPr lang="nl-NL" dirty="0"/>
              <a:t>5 november 2020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F1EB680E-F381-4118-96D6-96D41B454177}"/>
              </a:ext>
            </a:extLst>
          </p:cNvPr>
          <p:cNvSpPr txBox="1"/>
          <p:nvPr/>
        </p:nvSpPr>
        <p:spPr>
          <a:xfrm>
            <a:off x="1290918" y="3428999"/>
            <a:ext cx="5504329" cy="3139321"/>
          </a:xfrm>
          <a:prstGeom prst="rect">
            <a:avLst/>
          </a:prstGeom>
          <a:solidFill>
            <a:srgbClr val="ECECEC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FOTO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849FF1C-13A9-5F4A-85D5-181839E175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14364"/>
          <a:stretch/>
        </p:blipFill>
        <p:spPr>
          <a:xfrm>
            <a:off x="1290917" y="3428999"/>
            <a:ext cx="5504329" cy="3139321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B9C9B45F-A0FE-8242-8E18-9F76150464D1}"/>
              </a:ext>
            </a:extLst>
          </p:cNvPr>
          <p:cNvSpPr txBox="1"/>
          <p:nvPr/>
        </p:nvSpPr>
        <p:spPr>
          <a:xfrm>
            <a:off x="1290916" y="6563618"/>
            <a:ext cx="2393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solidFill>
                  <a:schemeClr val="bg1"/>
                </a:solidFill>
                <a:latin typeface="Helvetica Light" panose="020B0403020202020204" pitchFamily="34" charset="0"/>
              </a:rPr>
              <a:t>Bron: City Guide Rotterdam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F6F9E4E-8369-FB44-85C7-1ED73EE98F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87" y="-140494"/>
            <a:ext cx="9309514" cy="5236601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CE30783F-9DD2-8A45-93F0-EB59E569E735}"/>
              </a:ext>
            </a:extLst>
          </p:cNvPr>
          <p:cNvSpPr txBox="1"/>
          <p:nvPr/>
        </p:nvSpPr>
        <p:spPr>
          <a:xfrm>
            <a:off x="7572374" y="3656501"/>
            <a:ext cx="3571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l-NL" dirty="0">
                <a:solidFill>
                  <a:schemeClr val="bg1"/>
                </a:solidFill>
              </a:rPr>
              <a:t>LOG IN OP MENTIMETER:</a:t>
            </a:r>
          </a:p>
          <a:p>
            <a:pPr algn="l"/>
            <a:r>
              <a:rPr lang="nl-NL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www.menti.com</a:t>
            </a:r>
            <a:r>
              <a:rPr lang="nl-NL" dirty="0">
                <a:solidFill>
                  <a:schemeClr val="bg1"/>
                </a:solidFill>
              </a:rPr>
              <a:t> </a:t>
            </a:r>
          </a:p>
          <a:p>
            <a:pPr algn="l"/>
            <a:endParaRPr lang="nl-NL" dirty="0">
              <a:solidFill>
                <a:schemeClr val="bg1"/>
              </a:solidFill>
            </a:endParaRPr>
          </a:p>
          <a:p>
            <a:pPr algn="l"/>
            <a:r>
              <a:rPr lang="nl-NL" dirty="0">
                <a:solidFill>
                  <a:schemeClr val="bg1"/>
                </a:solidFill>
              </a:rPr>
              <a:t>Code: 85 04 13 6</a:t>
            </a:r>
          </a:p>
        </p:txBody>
      </p:sp>
    </p:spTree>
    <p:extLst>
      <p:ext uri="{BB962C8B-B14F-4D97-AF65-F5344CB8AC3E}">
        <p14:creationId xmlns:p14="http://schemas.microsoft.com/office/powerpoint/2010/main" val="2031348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BED3E1F6-4E28-424C-8A8A-45C85F2FC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504" y="-20871"/>
            <a:ext cx="12192000" cy="6858000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EA9F06C7-C6AD-4AD4-BBCE-C308A31F63EE}"/>
              </a:ext>
            </a:extLst>
          </p:cNvPr>
          <p:cNvSpPr txBox="1"/>
          <p:nvPr/>
        </p:nvSpPr>
        <p:spPr>
          <a:xfrm>
            <a:off x="0" y="6580950"/>
            <a:ext cx="15492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solidFill>
                  <a:schemeClr val="bg1"/>
                </a:solidFill>
                <a:latin typeface="Helvetica Light" panose="020B0403020202020204" pitchFamily="34" charset="0"/>
              </a:rPr>
              <a:t>Bron: </a:t>
            </a:r>
            <a:r>
              <a:rPr lang="nl-NL" sz="1400" dirty="0" err="1">
                <a:solidFill>
                  <a:schemeClr val="bg1"/>
                </a:solidFill>
                <a:latin typeface="Helvetica Light" panose="020B0403020202020204" pitchFamily="34" charset="0"/>
              </a:rPr>
              <a:t>Cyclomedia</a:t>
            </a:r>
            <a:endParaRPr lang="nl-NL" sz="14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5" name="Afbeelding 4" descr="CROW-logo-transparant.png">
            <a:extLst>
              <a:ext uri="{FF2B5EF4-FFF2-40B4-BE49-F238E27FC236}">
                <a16:creationId xmlns:a16="http://schemas.microsoft.com/office/drawing/2014/main" id="{7DBC6782-D366-744B-A5BB-AC4C5695F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  <p:sp>
        <p:nvSpPr>
          <p:cNvPr id="12" name="Titel 11">
            <a:extLst>
              <a:ext uri="{FF2B5EF4-FFF2-40B4-BE49-F238E27FC236}">
                <a16:creationId xmlns:a16="http://schemas.microsoft.com/office/drawing/2014/main" id="{EB9B59BF-F536-644B-9B6D-0D89D9F8A3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3E791577-2B5C-0348-9A52-34EFEC0C9C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9E5ACADC-97F0-5745-855C-7D592777C8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72" t="37102" r="49261" b="6794"/>
          <a:stretch/>
        </p:blipFill>
        <p:spPr>
          <a:xfrm>
            <a:off x="-31128" y="-49758"/>
            <a:ext cx="12209624" cy="1614994"/>
          </a:xfrm>
          <a:prstGeom prst="rect">
            <a:avLst/>
          </a:prstGeom>
        </p:spPr>
      </p:pic>
      <p:sp>
        <p:nvSpPr>
          <p:cNvPr id="15" name="Titel 2">
            <a:extLst>
              <a:ext uri="{FF2B5EF4-FFF2-40B4-BE49-F238E27FC236}">
                <a16:creationId xmlns:a16="http://schemas.microsoft.com/office/drawing/2014/main" id="{41119A2E-1845-1640-AC2D-89205B5B44E7}"/>
              </a:ext>
            </a:extLst>
          </p:cNvPr>
          <p:cNvSpPr txBox="1">
            <a:spLocks/>
          </p:cNvSpPr>
          <p:nvPr/>
        </p:nvSpPr>
        <p:spPr>
          <a:xfrm>
            <a:off x="42826" y="5698"/>
            <a:ext cx="12106347" cy="780370"/>
          </a:xfrm>
          <a:prstGeom prst="rect">
            <a:avLst/>
          </a:prstGeom>
        </p:spPr>
        <p:txBody>
          <a:bodyPr vert="horz" lIns="90000" tIns="252000" rIns="90000" bIns="14400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i="0" kern="1000" cap="none" spc="20" baseline="0">
                <a:solidFill>
                  <a:srgbClr val="5F676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nl-NL" dirty="0"/>
              <a:t>SINGELS | </a:t>
            </a:r>
            <a:r>
              <a:rPr lang="nl-NL" sz="1800" dirty="0"/>
              <a:t>UTRECHT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50432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D00B018-A3FD-472B-B868-FF0C16432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E97B166-277D-A946-BF30-D10CE828DB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231847F1-4728-6F4D-AA3C-E968B19A84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72" t="37102" r="49261" b="6794"/>
          <a:stretch/>
        </p:blipFill>
        <p:spPr>
          <a:xfrm>
            <a:off x="-17624" y="0"/>
            <a:ext cx="12209624" cy="1614994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EA9F06C7-C6AD-4AD4-BBCE-C308A31F63EE}"/>
              </a:ext>
            </a:extLst>
          </p:cNvPr>
          <p:cNvSpPr txBox="1"/>
          <p:nvPr/>
        </p:nvSpPr>
        <p:spPr>
          <a:xfrm>
            <a:off x="0" y="6580950"/>
            <a:ext cx="15492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solidFill>
                  <a:schemeClr val="bg1"/>
                </a:solidFill>
                <a:latin typeface="Helvetica Light" panose="020B0403020202020204" pitchFamily="34" charset="0"/>
              </a:rPr>
              <a:t>Bron: </a:t>
            </a:r>
            <a:r>
              <a:rPr lang="nl-NL" sz="1400" dirty="0" err="1">
                <a:solidFill>
                  <a:schemeClr val="bg1"/>
                </a:solidFill>
                <a:latin typeface="Helvetica Light" panose="020B0403020202020204" pitchFamily="34" charset="0"/>
              </a:rPr>
              <a:t>Cyclomedia</a:t>
            </a:r>
            <a:endParaRPr lang="nl-NL" sz="14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5" name="Afbeelding 4" descr="CROW-logo-transparant.png">
            <a:extLst>
              <a:ext uri="{FF2B5EF4-FFF2-40B4-BE49-F238E27FC236}">
                <a16:creationId xmlns:a16="http://schemas.microsoft.com/office/drawing/2014/main" id="{ACBB3F4F-F81D-C442-AE69-F3D665236F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>
          <a:xfrm>
            <a:off x="1" y="20871"/>
            <a:ext cx="12026096" cy="780370"/>
          </a:xfrm>
        </p:spPr>
        <p:txBody>
          <a:bodyPr/>
          <a:lstStyle/>
          <a:p>
            <a:pPr algn="ctr"/>
            <a:r>
              <a:rPr lang="nl-NL" dirty="0"/>
              <a:t>SINGELS | </a:t>
            </a:r>
            <a:r>
              <a:rPr lang="nl-NL" sz="1800" dirty="0"/>
              <a:t>UTRECHT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92147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4">
            <a:extLst>
              <a:ext uri="{FF2B5EF4-FFF2-40B4-BE49-F238E27FC236}">
                <a16:creationId xmlns:a16="http://schemas.microsoft.com/office/drawing/2014/main" id="{A7D01D2A-F15A-F042-A938-282A279279AB}"/>
              </a:ext>
            </a:extLst>
          </p:cNvPr>
          <p:cNvSpPr txBox="1">
            <a:spLocks/>
          </p:cNvSpPr>
          <p:nvPr/>
        </p:nvSpPr>
        <p:spPr>
          <a:xfrm>
            <a:off x="3040912" y="2633662"/>
            <a:ext cx="12192000" cy="795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 baseline="0">
                <a:solidFill>
                  <a:srgbClr val="2A363A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nl-NL" sz="2400" b="1" dirty="0">
                <a:solidFill>
                  <a:srgbClr val="5F676A"/>
                </a:solidFill>
                <a:latin typeface="+mn-lt"/>
              </a:rPr>
              <a:t>Heeft u zelf nog een interessante casus?</a:t>
            </a:r>
          </a:p>
          <a:p>
            <a:r>
              <a:rPr lang="nl-NL" sz="2400" b="1" dirty="0">
                <a:solidFill>
                  <a:srgbClr val="5F676A"/>
                </a:solidFill>
                <a:latin typeface="+mn-lt"/>
              </a:rPr>
              <a:t>MELD HEM AAN BIJ HET CROW!</a:t>
            </a:r>
            <a:endParaRPr lang="nl-NL" b="1" dirty="0">
              <a:solidFill>
                <a:srgbClr val="5F676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3160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B5BEEC7-E995-C148-8846-9EDF3CA692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23038" y="2362200"/>
            <a:ext cx="9122358" cy="42967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None/>
            </a:pPr>
            <a:r>
              <a:rPr lang="nl-NL" sz="3600" b="0" i="1" dirty="0">
                <a:latin typeface="Hoefler Text" panose="02030602050506020203" pitchFamily="18" charset="77"/>
                <a:ea typeface="Baskerville" panose="02020502070401020303" pitchFamily="18" charset="0"/>
              </a:rPr>
              <a:t>“Werk vanuit een programma”</a:t>
            </a:r>
          </a:p>
          <a:p>
            <a:pPr marL="0" indent="0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1204BFE-6AF2-0A4B-ACF6-052BB19AEFA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12192000" cy="795338"/>
          </a:xfrm>
        </p:spPr>
        <p:txBody>
          <a:bodyPr/>
          <a:lstStyle/>
          <a:p>
            <a:pPr algn="ctr"/>
            <a:r>
              <a:rPr lang="nl-NL" sz="2400" b="1" dirty="0">
                <a:solidFill>
                  <a:srgbClr val="5F676A"/>
                </a:solidFill>
                <a:latin typeface="+mn-lt"/>
              </a:rPr>
              <a:t>BELANGRIJKSTE LESSEN</a:t>
            </a:r>
            <a:r>
              <a:rPr lang="nl-NL" b="1" dirty="0">
                <a:solidFill>
                  <a:srgbClr val="5F676A"/>
                </a:solidFill>
                <a:latin typeface="+mn-lt"/>
              </a:rPr>
              <a:t> </a:t>
            </a:r>
            <a:r>
              <a:rPr lang="nl-NL" sz="2400" b="1" dirty="0">
                <a:solidFill>
                  <a:srgbClr val="5F676A"/>
                </a:solidFill>
                <a:latin typeface="+mn-lt"/>
              </a:rPr>
              <a:t>|</a:t>
            </a:r>
            <a:r>
              <a:rPr lang="nl-NL" b="1" dirty="0">
                <a:solidFill>
                  <a:srgbClr val="5F676A"/>
                </a:solidFill>
                <a:latin typeface="+mn-lt"/>
              </a:rPr>
              <a:t> </a:t>
            </a:r>
            <a:r>
              <a:rPr lang="nl-NL" sz="1800" b="1" dirty="0">
                <a:solidFill>
                  <a:srgbClr val="5F676A"/>
                </a:solidFill>
                <a:latin typeface="+mn-lt"/>
              </a:rPr>
              <a:t>DOELEN</a:t>
            </a:r>
            <a:endParaRPr lang="nl-NL" b="1" dirty="0">
              <a:solidFill>
                <a:srgbClr val="5F676A"/>
              </a:solidFill>
              <a:latin typeface="+mn-lt"/>
            </a:endParaRPr>
          </a:p>
        </p:txBody>
      </p:sp>
      <p:sp>
        <p:nvSpPr>
          <p:cNvPr id="7" name="Tijdelijke aanduiding voor inhoud 5">
            <a:extLst>
              <a:ext uri="{FF2B5EF4-FFF2-40B4-BE49-F238E27FC236}">
                <a16:creationId xmlns:a16="http://schemas.microsoft.com/office/drawing/2014/main" id="{57E33952-CF56-6944-A0C0-CE50D0BDB8C3}"/>
              </a:ext>
            </a:extLst>
          </p:cNvPr>
          <p:cNvSpPr txBox="1">
            <a:spLocks/>
          </p:cNvSpPr>
          <p:nvPr/>
        </p:nvSpPr>
        <p:spPr>
          <a:xfrm>
            <a:off x="0" y="2553586"/>
            <a:ext cx="10148043" cy="875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AD5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nl-NL" sz="3600" i="1" dirty="0">
                <a:solidFill>
                  <a:schemeClr val="bg1"/>
                </a:solidFill>
                <a:latin typeface="Hoefler Text" panose="02030602050506020203" pitchFamily="18" charset="77"/>
                <a:ea typeface="Baskerville" panose="02020502070401020303" pitchFamily="18" charset="0"/>
              </a:rPr>
              <a:t>“Combineer verschillende doelen”</a:t>
            </a:r>
          </a:p>
          <a:p>
            <a:pPr marL="0" indent="0" algn="ctr">
              <a:buFont typeface="Arial"/>
              <a:buNone/>
            </a:pPr>
            <a:endParaRPr lang="nl-NL" sz="360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Font typeface="Arial"/>
              <a:buNone/>
            </a:pPr>
            <a:endParaRPr lang="nl-NL" sz="360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>
              <a:buFont typeface="Arial"/>
              <a:buNone/>
            </a:pPr>
            <a:endParaRPr lang="nl-NL" sz="360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</p:txBody>
      </p:sp>
      <p:pic>
        <p:nvPicPr>
          <p:cNvPr id="9" name="Afbeelding 8" descr="CROW-logo-transparant.png">
            <a:extLst>
              <a:ext uri="{FF2B5EF4-FFF2-40B4-BE49-F238E27FC236}">
                <a16:creationId xmlns:a16="http://schemas.microsoft.com/office/drawing/2014/main" id="{EA41AFC3-C8E5-354E-BE3E-A0304498CF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0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B5BEEC7-E995-C148-8846-9EDF3CA692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72122" y="1852206"/>
            <a:ext cx="9122358" cy="42967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None/>
            </a:pPr>
            <a:r>
              <a:rPr lang="nl-NL" sz="3600" b="0" i="1" dirty="0">
                <a:latin typeface="Hoefler Text" panose="02030602050506020203" pitchFamily="18" charset="77"/>
                <a:ea typeface="Baskerville" panose="02020502070401020303" pitchFamily="18" charset="0"/>
              </a:rPr>
              <a:t>“Gebruik ontwerpers met goede sociale vaardigheden”</a:t>
            </a:r>
          </a:p>
          <a:p>
            <a:pPr marL="0" indent="0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</p:txBody>
      </p:sp>
      <p:sp>
        <p:nvSpPr>
          <p:cNvPr id="7" name="Tijdelijke aanduiding voor inhoud 5">
            <a:extLst>
              <a:ext uri="{FF2B5EF4-FFF2-40B4-BE49-F238E27FC236}">
                <a16:creationId xmlns:a16="http://schemas.microsoft.com/office/drawing/2014/main" id="{57E33952-CF56-6944-A0C0-CE50D0BDB8C3}"/>
              </a:ext>
            </a:extLst>
          </p:cNvPr>
          <p:cNvSpPr txBox="1">
            <a:spLocks/>
          </p:cNvSpPr>
          <p:nvPr/>
        </p:nvSpPr>
        <p:spPr>
          <a:xfrm>
            <a:off x="-828165" y="2297253"/>
            <a:ext cx="10148043" cy="875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AD5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nl-NL" sz="3600" i="1" dirty="0">
                <a:solidFill>
                  <a:schemeClr val="bg1"/>
                </a:solidFill>
                <a:latin typeface="Hoefler Text" panose="02030602050506020203" pitchFamily="18" charset="77"/>
                <a:ea typeface="Baskerville" panose="02020502070401020303" pitchFamily="18" charset="0"/>
              </a:rPr>
              <a:t>“Durf te experimenteren”</a:t>
            </a:r>
          </a:p>
          <a:p>
            <a:pPr marL="0" indent="0" algn="ctr">
              <a:buFont typeface="Arial"/>
              <a:buNone/>
            </a:pPr>
            <a:endParaRPr lang="nl-NL" sz="360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Font typeface="Arial"/>
              <a:buNone/>
            </a:pPr>
            <a:endParaRPr lang="nl-NL" sz="360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>
              <a:buFont typeface="Arial"/>
              <a:buNone/>
            </a:pPr>
            <a:endParaRPr lang="nl-NL" sz="360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</p:txBody>
      </p:sp>
      <p:pic>
        <p:nvPicPr>
          <p:cNvPr id="9" name="Afbeelding 8" descr="CROW-logo-transparant.png">
            <a:extLst>
              <a:ext uri="{FF2B5EF4-FFF2-40B4-BE49-F238E27FC236}">
                <a16:creationId xmlns:a16="http://schemas.microsoft.com/office/drawing/2014/main" id="{C56EE980-E236-5440-8D00-C6AF3A161D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  <p:sp>
        <p:nvSpPr>
          <p:cNvPr id="8" name="Titel 4">
            <a:extLst>
              <a:ext uri="{FF2B5EF4-FFF2-40B4-BE49-F238E27FC236}">
                <a16:creationId xmlns:a16="http://schemas.microsoft.com/office/drawing/2014/main" id="{14611C8C-5F77-7843-816F-8A3466BF7CC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95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 baseline="0">
                <a:solidFill>
                  <a:srgbClr val="2A363A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2400" b="1" dirty="0">
                <a:solidFill>
                  <a:srgbClr val="5F676A"/>
                </a:solidFill>
                <a:latin typeface="+mn-lt"/>
              </a:rPr>
              <a:t>BELANGRIJKSTE LESSEN</a:t>
            </a:r>
            <a:r>
              <a:rPr lang="nl-NL" b="1" dirty="0">
                <a:solidFill>
                  <a:srgbClr val="5F676A"/>
                </a:solidFill>
                <a:latin typeface="+mn-lt"/>
              </a:rPr>
              <a:t> </a:t>
            </a:r>
            <a:r>
              <a:rPr lang="nl-NL" sz="2400" b="1" dirty="0">
                <a:solidFill>
                  <a:srgbClr val="5F676A"/>
                </a:solidFill>
                <a:latin typeface="+mn-lt"/>
              </a:rPr>
              <a:t>|</a:t>
            </a:r>
            <a:r>
              <a:rPr lang="nl-NL" b="1" dirty="0">
                <a:solidFill>
                  <a:srgbClr val="5F676A"/>
                </a:solidFill>
                <a:latin typeface="+mn-lt"/>
              </a:rPr>
              <a:t> </a:t>
            </a:r>
            <a:r>
              <a:rPr lang="nl-NL" sz="1800" b="1" dirty="0">
                <a:solidFill>
                  <a:srgbClr val="5F676A"/>
                </a:solidFill>
                <a:latin typeface="+mn-lt"/>
              </a:rPr>
              <a:t>ONTWERP</a:t>
            </a:r>
            <a:endParaRPr lang="nl-NL" b="1" dirty="0">
              <a:solidFill>
                <a:srgbClr val="5F676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713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B5BEEC7-E995-C148-8846-9EDF3CA692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67463" y="2278104"/>
            <a:ext cx="9122358" cy="42967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None/>
            </a:pPr>
            <a:r>
              <a:rPr lang="nl-NL" sz="3600" b="0" i="1" dirty="0">
                <a:latin typeface="Hoefler Text" panose="02030602050506020203" pitchFamily="18" charset="77"/>
                <a:ea typeface="Baskerville" panose="02020502070401020303" pitchFamily="18" charset="0"/>
              </a:rPr>
              <a:t>“Wees niet bang voor meningsverschillen”</a:t>
            </a:r>
          </a:p>
          <a:p>
            <a:pPr marL="0" indent="0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</p:txBody>
      </p:sp>
      <p:sp>
        <p:nvSpPr>
          <p:cNvPr id="7" name="Tijdelijke aanduiding voor inhoud 5">
            <a:extLst>
              <a:ext uri="{FF2B5EF4-FFF2-40B4-BE49-F238E27FC236}">
                <a16:creationId xmlns:a16="http://schemas.microsoft.com/office/drawing/2014/main" id="{57E33952-CF56-6944-A0C0-CE50D0BDB8C3}"/>
              </a:ext>
            </a:extLst>
          </p:cNvPr>
          <p:cNvSpPr txBox="1">
            <a:spLocks/>
          </p:cNvSpPr>
          <p:nvPr/>
        </p:nvSpPr>
        <p:spPr>
          <a:xfrm>
            <a:off x="-487923" y="2553586"/>
            <a:ext cx="10148043" cy="875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AD5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nl-NL" sz="3600" i="1" dirty="0">
                <a:solidFill>
                  <a:schemeClr val="bg1"/>
                </a:solidFill>
                <a:latin typeface="Hoefler Text" panose="02030602050506020203" pitchFamily="18" charset="77"/>
                <a:ea typeface="Baskerville" panose="02020502070401020303" pitchFamily="18" charset="0"/>
              </a:rPr>
              <a:t>“Streef naar mede-eigenaarschap”</a:t>
            </a:r>
          </a:p>
          <a:p>
            <a:pPr marL="0" indent="0" algn="ctr">
              <a:buFont typeface="Arial"/>
              <a:buNone/>
            </a:pPr>
            <a:endParaRPr lang="nl-NL" sz="360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Font typeface="Arial"/>
              <a:buNone/>
            </a:pPr>
            <a:endParaRPr lang="nl-NL" sz="360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>
              <a:buFont typeface="Arial"/>
              <a:buNone/>
            </a:pPr>
            <a:endParaRPr lang="nl-NL" sz="360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</p:txBody>
      </p:sp>
      <p:pic>
        <p:nvPicPr>
          <p:cNvPr id="9" name="Afbeelding 8" descr="CROW-logo-transparant.png">
            <a:extLst>
              <a:ext uri="{FF2B5EF4-FFF2-40B4-BE49-F238E27FC236}">
                <a16:creationId xmlns:a16="http://schemas.microsoft.com/office/drawing/2014/main" id="{8C221D30-FD0D-1B48-9B30-5E6B87B187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  <p:sp>
        <p:nvSpPr>
          <p:cNvPr id="8" name="Titel 4">
            <a:extLst>
              <a:ext uri="{FF2B5EF4-FFF2-40B4-BE49-F238E27FC236}">
                <a16:creationId xmlns:a16="http://schemas.microsoft.com/office/drawing/2014/main" id="{ACC0B889-4933-8D48-9BB7-E406A543CD5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95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 baseline="0">
                <a:solidFill>
                  <a:srgbClr val="2A363A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2400" b="1" dirty="0">
                <a:solidFill>
                  <a:srgbClr val="5F676A"/>
                </a:solidFill>
                <a:latin typeface="+mn-lt"/>
              </a:rPr>
              <a:t>BELANGRIJKSTE LESSEN</a:t>
            </a:r>
            <a:r>
              <a:rPr lang="nl-NL" b="1" dirty="0">
                <a:solidFill>
                  <a:srgbClr val="5F676A"/>
                </a:solidFill>
                <a:latin typeface="+mn-lt"/>
              </a:rPr>
              <a:t> </a:t>
            </a:r>
            <a:r>
              <a:rPr lang="nl-NL" sz="2400" b="1" dirty="0">
                <a:solidFill>
                  <a:srgbClr val="5F676A"/>
                </a:solidFill>
                <a:latin typeface="+mn-lt"/>
              </a:rPr>
              <a:t>|</a:t>
            </a:r>
            <a:r>
              <a:rPr lang="nl-NL" b="1" dirty="0">
                <a:solidFill>
                  <a:srgbClr val="5F676A"/>
                </a:solidFill>
                <a:latin typeface="+mn-lt"/>
              </a:rPr>
              <a:t> </a:t>
            </a:r>
            <a:r>
              <a:rPr lang="nl-NL" sz="1800" b="1" dirty="0">
                <a:solidFill>
                  <a:srgbClr val="5F676A"/>
                </a:solidFill>
                <a:latin typeface="+mn-lt"/>
              </a:rPr>
              <a:t>PARTICIPATIE</a:t>
            </a:r>
            <a:endParaRPr lang="nl-NL" b="1" dirty="0">
              <a:solidFill>
                <a:srgbClr val="5F676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041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B5BEEC7-E995-C148-8846-9EDF3CA692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55816" y="2001075"/>
            <a:ext cx="9122358" cy="42967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None/>
            </a:pPr>
            <a:r>
              <a:rPr lang="nl-NL" sz="3600" b="0" i="1" dirty="0">
                <a:latin typeface="Hoefler Text" panose="02030602050506020203" pitchFamily="18" charset="77"/>
                <a:ea typeface="Baskerville" panose="02020502070401020303" pitchFamily="18" charset="0"/>
              </a:rPr>
              <a:t>“Doe ook een ex-post evaluatie”</a:t>
            </a:r>
          </a:p>
          <a:p>
            <a:pPr marL="0" indent="0">
              <a:buNone/>
            </a:pPr>
            <a:endParaRPr lang="nl-NL" sz="3600" b="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</p:txBody>
      </p:sp>
      <p:sp>
        <p:nvSpPr>
          <p:cNvPr id="7" name="Tijdelijke aanduiding voor inhoud 5">
            <a:extLst>
              <a:ext uri="{FF2B5EF4-FFF2-40B4-BE49-F238E27FC236}">
                <a16:creationId xmlns:a16="http://schemas.microsoft.com/office/drawing/2014/main" id="{57E33952-CF56-6944-A0C0-CE50D0BDB8C3}"/>
              </a:ext>
            </a:extLst>
          </p:cNvPr>
          <p:cNvSpPr txBox="1">
            <a:spLocks/>
          </p:cNvSpPr>
          <p:nvPr/>
        </p:nvSpPr>
        <p:spPr>
          <a:xfrm>
            <a:off x="-445393" y="2449414"/>
            <a:ext cx="10148043" cy="875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AD5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AD5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nl-NL" sz="3600" i="1" dirty="0">
                <a:solidFill>
                  <a:schemeClr val="bg1"/>
                </a:solidFill>
                <a:latin typeface="Hoefler Text" panose="02030602050506020203" pitchFamily="18" charset="77"/>
                <a:ea typeface="Baskerville" panose="02020502070401020303" pitchFamily="18" charset="0"/>
              </a:rPr>
              <a:t>“Denk aan overlast tijdens uitvoering”</a:t>
            </a:r>
          </a:p>
          <a:p>
            <a:pPr marL="0" indent="0" algn="ctr">
              <a:buFont typeface="Arial"/>
              <a:buNone/>
            </a:pPr>
            <a:endParaRPr lang="nl-NL" sz="360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 algn="ctr">
              <a:buFont typeface="Arial"/>
              <a:buNone/>
            </a:pPr>
            <a:endParaRPr lang="nl-NL" sz="360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  <a:p>
            <a:pPr marL="0" indent="0">
              <a:buFont typeface="Arial"/>
              <a:buNone/>
            </a:pPr>
            <a:endParaRPr lang="nl-NL" sz="3600" i="1" dirty="0">
              <a:latin typeface="Hoefler Text" panose="02030602050506020203" pitchFamily="18" charset="77"/>
              <a:ea typeface="Baskerville" panose="02020502070401020303" pitchFamily="18" charset="0"/>
            </a:endParaRPr>
          </a:p>
        </p:txBody>
      </p:sp>
      <p:sp>
        <p:nvSpPr>
          <p:cNvPr id="8" name="Titel 4">
            <a:extLst>
              <a:ext uri="{FF2B5EF4-FFF2-40B4-BE49-F238E27FC236}">
                <a16:creationId xmlns:a16="http://schemas.microsoft.com/office/drawing/2014/main" id="{6754C5FF-E782-8343-BCD9-B41AB6115C4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95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 baseline="0">
                <a:solidFill>
                  <a:srgbClr val="2A363A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2400" b="1" dirty="0">
                <a:solidFill>
                  <a:srgbClr val="5F676A"/>
                </a:solidFill>
                <a:latin typeface="+mn-lt"/>
              </a:rPr>
              <a:t>BELANGRIJKSTE LESSEN</a:t>
            </a:r>
            <a:r>
              <a:rPr lang="nl-NL" b="1" dirty="0">
                <a:solidFill>
                  <a:srgbClr val="5F676A"/>
                </a:solidFill>
                <a:latin typeface="+mn-lt"/>
              </a:rPr>
              <a:t> </a:t>
            </a:r>
            <a:r>
              <a:rPr lang="nl-NL" sz="2400" b="1" dirty="0">
                <a:solidFill>
                  <a:srgbClr val="5F676A"/>
                </a:solidFill>
                <a:latin typeface="+mn-lt"/>
              </a:rPr>
              <a:t>|</a:t>
            </a:r>
            <a:r>
              <a:rPr lang="nl-NL" b="1" dirty="0">
                <a:solidFill>
                  <a:srgbClr val="5F676A"/>
                </a:solidFill>
                <a:latin typeface="+mn-lt"/>
              </a:rPr>
              <a:t> </a:t>
            </a:r>
            <a:r>
              <a:rPr lang="nl-NL" sz="1800" b="1" dirty="0">
                <a:solidFill>
                  <a:srgbClr val="5F676A"/>
                </a:solidFill>
                <a:latin typeface="+mn-lt"/>
              </a:rPr>
              <a:t>UITVOERING &amp; EVALUATIE</a:t>
            </a:r>
            <a:endParaRPr lang="nl-NL" b="1" dirty="0">
              <a:solidFill>
                <a:srgbClr val="5F676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939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F5C7A2-CC09-044D-B196-6FFC2B9F078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65425"/>
            <a:ext cx="10515600" cy="1325563"/>
          </a:xfrm>
        </p:spPr>
        <p:txBody>
          <a:bodyPr/>
          <a:lstStyle/>
          <a:p>
            <a:pPr algn="ctr"/>
            <a:r>
              <a:rPr lang="nl-NL" dirty="0">
                <a:solidFill>
                  <a:srgbClr val="5F676A"/>
                </a:solidFill>
              </a:rPr>
              <a:t>STELLINGEN </a:t>
            </a:r>
          </a:p>
        </p:txBody>
      </p:sp>
    </p:spTree>
    <p:extLst>
      <p:ext uri="{BB962C8B-B14F-4D97-AF65-F5344CB8AC3E}">
        <p14:creationId xmlns:p14="http://schemas.microsoft.com/office/powerpoint/2010/main" val="3143787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0FACB853-56F6-C043-B158-2CD3AAE4E9F2}"/>
              </a:ext>
            </a:extLst>
          </p:cNvPr>
          <p:cNvSpPr/>
          <p:nvPr/>
        </p:nvSpPr>
        <p:spPr>
          <a:xfrm>
            <a:off x="10931495" y="-271463"/>
            <a:ext cx="2184384" cy="7400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Afbeelding 10" descr="CROW-logo-transparant.png">
            <a:extLst>
              <a:ext uri="{FF2B5EF4-FFF2-40B4-BE49-F238E27FC236}">
                <a16:creationId xmlns:a16="http://schemas.microsoft.com/office/drawing/2014/main" id="{1F2BAECF-43CB-7746-A545-E89EF25F5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  <p:pic>
        <p:nvPicPr>
          <p:cNvPr id="13" name="Afbeelding 12" descr="Pijl zonder slogan.ai">
            <a:extLst>
              <a:ext uri="{FF2B5EF4-FFF2-40B4-BE49-F238E27FC236}">
                <a16:creationId xmlns:a16="http://schemas.microsoft.com/office/drawing/2014/main" id="{EBA9962F-73A3-094D-B295-EF5095290C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1554" y="-108458"/>
            <a:ext cx="7870429" cy="6683321"/>
          </a:xfrm>
          <a:prstGeom prst="rect">
            <a:avLst/>
          </a:prstGeom>
        </p:spPr>
      </p:pic>
      <mc:AlternateContent xmlns:mc="http://schemas.openxmlformats.org/markup-compatibility/2006" xmlns:we="http://schemas.microsoft.com/office/webextensions/webextension/2010/11" xmlns:pca="http://schemas.microsoft.com/office/powerpoint/2013/contentapp">
        <mc:Choice Requires="we pca">
          <p:graphicFrame>
            <p:nvGraphicFramePr>
              <p:cNvPr id="3" name="Invoegtoepassing 2" title="Mentimeter - Interactive Presentations">
                <a:extLst>
                  <a:ext uri="{FF2B5EF4-FFF2-40B4-BE49-F238E27FC236}">
                    <a16:creationId xmlns:a16="http://schemas.microsoft.com/office/drawing/2014/main" id="{35832F5D-7E68-C04C-BF78-FD474B0E22F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5322230"/>
                  </p:ext>
                </p:extLst>
              </p:nvPr>
            </p:nvGraphicFramePr>
            <p:xfrm>
              <a:off x="1020725" y="0"/>
              <a:ext cx="9910769" cy="6858000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3" name="Invoegtoepassing 2" title="Mentimeter - Interactive Presentations">
                <a:extLst>
                  <a:ext uri="{FF2B5EF4-FFF2-40B4-BE49-F238E27FC236}">
                    <a16:creationId xmlns:a16="http://schemas.microsoft.com/office/drawing/2014/main" id="{35832F5D-7E68-C04C-BF78-FD474B0E22F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0725" y="0"/>
                <a:ext cx="9910769" cy="685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93770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0FACB853-56F6-C043-B158-2CD3AAE4E9F2}"/>
              </a:ext>
            </a:extLst>
          </p:cNvPr>
          <p:cNvSpPr/>
          <p:nvPr/>
        </p:nvSpPr>
        <p:spPr>
          <a:xfrm>
            <a:off x="10931495" y="-271463"/>
            <a:ext cx="2184384" cy="7400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Afbeelding 10" descr="CROW-logo-transparant.png">
            <a:extLst>
              <a:ext uri="{FF2B5EF4-FFF2-40B4-BE49-F238E27FC236}">
                <a16:creationId xmlns:a16="http://schemas.microsoft.com/office/drawing/2014/main" id="{1F2BAECF-43CB-7746-A545-E89EF25F5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  <p:pic>
        <p:nvPicPr>
          <p:cNvPr id="13" name="Afbeelding 12" descr="Pijl zonder slogan.ai">
            <a:extLst>
              <a:ext uri="{FF2B5EF4-FFF2-40B4-BE49-F238E27FC236}">
                <a16:creationId xmlns:a16="http://schemas.microsoft.com/office/drawing/2014/main" id="{EBA9962F-73A3-094D-B295-EF5095290C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1554" y="-108458"/>
            <a:ext cx="7870429" cy="6683321"/>
          </a:xfrm>
          <a:prstGeom prst="rect">
            <a:avLst/>
          </a:prstGeom>
        </p:spPr>
      </p:pic>
      <mc:AlternateContent xmlns:mc="http://schemas.openxmlformats.org/markup-compatibility/2006" xmlns:we="http://schemas.microsoft.com/office/webextensions/webextension/2010/11" xmlns:pca="http://schemas.microsoft.com/office/powerpoint/2013/contentapp">
        <mc:Choice Requires="we pca">
          <p:graphicFrame>
            <p:nvGraphicFramePr>
              <p:cNvPr id="2" name="Invoegtoepassing 1" title="Mentimeter - Interactive Presentations">
                <a:extLst>
                  <a:ext uri="{FF2B5EF4-FFF2-40B4-BE49-F238E27FC236}">
                    <a16:creationId xmlns:a16="http://schemas.microsoft.com/office/drawing/2014/main" id="{668C0501-D2E3-0E4C-BC8B-F1CC23FBC20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38974477"/>
                  </p:ext>
                </p:extLst>
              </p:nvPr>
            </p:nvGraphicFramePr>
            <p:xfrm>
              <a:off x="1020725" y="0"/>
              <a:ext cx="9910769" cy="6858000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2" name="Invoegtoepassing 1" title="Mentimeter - Interactive Presentations">
                <a:extLst>
                  <a:ext uri="{FF2B5EF4-FFF2-40B4-BE49-F238E27FC236}">
                    <a16:creationId xmlns:a16="http://schemas.microsoft.com/office/drawing/2014/main" id="{668C0501-D2E3-0E4C-BC8B-F1CC23FBC20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0725" y="0"/>
                <a:ext cx="9910769" cy="685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4406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0FACB853-56F6-C043-B158-2CD3AAE4E9F2}"/>
              </a:ext>
            </a:extLst>
          </p:cNvPr>
          <p:cNvSpPr/>
          <p:nvPr/>
        </p:nvSpPr>
        <p:spPr>
          <a:xfrm>
            <a:off x="10952760" y="-271463"/>
            <a:ext cx="2184384" cy="7400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Afbeelding 10" descr="CROW-logo-transparant.png">
            <a:extLst>
              <a:ext uri="{FF2B5EF4-FFF2-40B4-BE49-F238E27FC236}">
                <a16:creationId xmlns:a16="http://schemas.microsoft.com/office/drawing/2014/main" id="{1F2BAECF-43CB-7746-A545-E89EF25F5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  <p:pic>
        <p:nvPicPr>
          <p:cNvPr id="13" name="Afbeelding 12" descr="Pijl zonder slogan.ai">
            <a:extLst>
              <a:ext uri="{FF2B5EF4-FFF2-40B4-BE49-F238E27FC236}">
                <a16:creationId xmlns:a16="http://schemas.microsoft.com/office/drawing/2014/main" id="{EBA9962F-73A3-094D-B295-EF5095290C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1554" y="-108458"/>
            <a:ext cx="7870429" cy="6683321"/>
          </a:xfrm>
          <a:prstGeom prst="rect">
            <a:avLst/>
          </a:prstGeom>
        </p:spPr>
      </p:pic>
      <mc:AlternateContent xmlns:mc="http://schemas.openxmlformats.org/markup-compatibility/2006" xmlns:we="http://schemas.microsoft.com/office/webextensions/webextension/2010/11" xmlns:pca="http://schemas.microsoft.com/office/powerpoint/2013/contentapp">
        <mc:Choice Requires="we pca">
          <p:graphicFrame>
            <p:nvGraphicFramePr>
              <p:cNvPr id="2" name="Invoegtoepassing 1" title="Mentimeter - Interactive Presentations">
                <a:extLst>
                  <a:ext uri="{FF2B5EF4-FFF2-40B4-BE49-F238E27FC236}">
                    <a16:creationId xmlns:a16="http://schemas.microsoft.com/office/drawing/2014/main" id="{76065A64-F342-F047-9245-7B80E5D725E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1164960"/>
                  </p:ext>
                </p:extLst>
              </p:nvPr>
            </p:nvGraphicFramePr>
            <p:xfrm>
              <a:off x="850605" y="-1"/>
              <a:ext cx="10102155" cy="6858001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2" name="Invoegtoepassing 1" title="Mentimeter - Interactive Presentations">
                <a:extLst>
                  <a:ext uri="{FF2B5EF4-FFF2-40B4-BE49-F238E27FC236}">
                    <a16:creationId xmlns:a16="http://schemas.microsoft.com/office/drawing/2014/main" id="{76065A64-F342-F047-9245-7B80E5D725E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50605" y="-1"/>
                <a:ext cx="10102155" cy="685800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872753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0FACB853-56F6-C043-B158-2CD3AAE4E9F2}"/>
              </a:ext>
            </a:extLst>
          </p:cNvPr>
          <p:cNvSpPr/>
          <p:nvPr/>
        </p:nvSpPr>
        <p:spPr>
          <a:xfrm>
            <a:off x="10769654" y="-271463"/>
            <a:ext cx="2184384" cy="7400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Afbeelding 10" descr="CROW-logo-transparant.png">
            <a:extLst>
              <a:ext uri="{FF2B5EF4-FFF2-40B4-BE49-F238E27FC236}">
                <a16:creationId xmlns:a16="http://schemas.microsoft.com/office/drawing/2014/main" id="{1F2BAECF-43CB-7746-A545-E89EF25F5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  <p:pic>
        <p:nvPicPr>
          <p:cNvPr id="13" name="Afbeelding 12" descr="Pijl zonder slogan.ai">
            <a:extLst>
              <a:ext uri="{FF2B5EF4-FFF2-40B4-BE49-F238E27FC236}">
                <a16:creationId xmlns:a16="http://schemas.microsoft.com/office/drawing/2014/main" id="{EBA9962F-73A3-094D-B295-EF5095290C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1554" y="-108458"/>
            <a:ext cx="7870429" cy="6683321"/>
          </a:xfrm>
          <a:prstGeom prst="rect">
            <a:avLst/>
          </a:prstGeom>
        </p:spPr>
      </p:pic>
      <mc:AlternateContent xmlns:mc="http://schemas.openxmlformats.org/markup-compatibility/2006" xmlns:we="http://schemas.microsoft.com/office/webextensions/webextension/2010/11" xmlns:pca="http://schemas.microsoft.com/office/powerpoint/2013/contentapp">
        <mc:Choice Requires="we pca">
          <p:graphicFrame>
            <p:nvGraphicFramePr>
              <p:cNvPr id="3" name="Invoegtoepassing 2" title="Mentimeter - Interactive Presentations">
                <a:extLst>
                  <a:ext uri="{FF2B5EF4-FFF2-40B4-BE49-F238E27FC236}">
                    <a16:creationId xmlns:a16="http://schemas.microsoft.com/office/drawing/2014/main" id="{E6EB9336-83B9-5F49-A514-3A8ED3AFD0B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7194029"/>
                  </p:ext>
                </p:extLst>
              </p:nvPr>
            </p:nvGraphicFramePr>
            <p:xfrm>
              <a:off x="999460" y="0"/>
              <a:ext cx="9770194" cy="6858000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3" name="Invoegtoepassing 2" title="Mentimeter - Interactive Presentations">
                <a:extLst>
                  <a:ext uri="{FF2B5EF4-FFF2-40B4-BE49-F238E27FC236}">
                    <a16:creationId xmlns:a16="http://schemas.microsoft.com/office/drawing/2014/main" id="{E6EB9336-83B9-5F49-A514-3A8ED3AFD0B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99460" y="0"/>
                <a:ext cx="9770194" cy="685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964071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2">
            <a:extLst>
              <a:ext uri="{FF2B5EF4-FFF2-40B4-BE49-F238E27FC236}">
                <a16:creationId xmlns:a16="http://schemas.microsoft.com/office/drawing/2014/main" id="{7487FE45-D100-4282-90A7-966E253CEC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86981" y="2197100"/>
            <a:ext cx="9122358" cy="38957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dirty="0">
                <a:solidFill>
                  <a:srgbClr val="FFFF00"/>
                </a:solidFill>
              </a:rPr>
              <a:t>Meer informatie:</a:t>
            </a:r>
            <a:endParaRPr lang="nl-NL" sz="20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nl-NL" sz="2000" dirty="0"/>
          </a:p>
          <a:p>
            <a:pPr marL="0" indent="0">
              <a:buNone/>
            </a:pPr>
            <a:r>
              <a:rPr lang="nl-NL" sz="2000" b="1" dirty="0"/>
              <a:t>Mark van Gurp</a:t>
            </a:r>
          </a:p>
          <a:p>
            <a:pPr marL="0" indent="0">
              <a:lnSpc>
                <a:spcPts val="3060"/>
              </a:lnSpc>
              <a:buNone/>
            </a:pPr>
            <a:r>
              <a:rPr lang="nl-NL" sz="1800" b="0" dirty="0"/>
              <a:t>	</a:t>
            </a:r>
            <a:r>
              <a:rPr lang="nl-NL" sz="1600" b="0" dirty="0"/>
              <a:t>06-20995494</a:t>
            </a:r>
          </a:p>
          <a:p>
            <a:pPr marL="0" indent="0">
              <a:lnSpc>
                <a:spcPts val="3060"/>
              </a:lnSpc>
              <a:buNone/>
            </a:pPr>
            <a:r>
              <a:rPr lang="nl-NL" sz="1600" b="0" dirty="0"/>
              <a:t>	</a:t>
            </a:r>
            <a:r>
              <a:rPr lang="nl-NL" sz="1600" b="0"/>
              <a:t>mark.vangurp@</a:t>
            </a:r>
            <a:r>
              <a:rPr lang="nl-NL" sz="1600" b="0" dirty="0"/>
              <a:t>crow.nl</a:t>
            </a:r>
          </a:p>
          <a:p>
            <a:pPr marL="0" indent="0">
              <a:lnSpc>
                <a:spcPts val="3060"/>
              </a:lnSpc>
              <a:buNone/>
            </a:pPr>
            <a:r>
              <a:rPr lang="nl-NL" sz="1600" b="0" dirty="0"/>
              <a:t>	www.crow.nl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E412EE6-28BB-4686-BA91-0B81DA317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749" y="4292797"/>
            <a:ext cx="327182" cy="28346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08086C30-688D-4926-BD2D-5E02DA893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2972" y="3423774"/>
            <a:ext cx="309336" cy="309336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46384630-FF67-4E53-885D-8026EE6588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7749" y="3833664"/>
            <a:ext cx="327182" cy="327182"/>
          </a:xfrm>
          <a:prstGeom prst="rect">
            <a:avLst/>
          </a:prstGeom>
        </p:spPr>
      </p:pic>
      <p:sp>
        <p:nvSpPr>
          <p:cNvPr id="8" name="Ondertitel 2">
            <a:extLst>
              <a:ext uri="{FF2B5EF4-FFF2-40B4-BE49-F238E27FC236}">
                <a16:creationId xmlns:a16="http://schemas.microsoft.com/office/drawing/2014/main" id="{8A142F31-EFE6-ED4C-AD42-349388F407BC}"/>
              </a:ext>
            </a:extLst>
          </p:cNvPr>
          <p:cNvSpPr txBox="1">
            <a:spLocks/>
          </p:cNvSpPr>
          <p:nvPr/>
        </p:nvSpPr>
        <p:spPr>
          <a:xfrm>
            <a:off x="6728928" y="2197099"/>
            <a:ext cx="9122358" cy="3895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00A3DA"/>
              </a:buClr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00A3DA"/>
              </a:buClr>
              <a:buFont typeface="Arial"/>
              <a:buChar char="–"/>
              <a:defRPr sz="1800" kern="1200">
                <a:solidFill>
                  <a:srgbClr val="2A36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A3DA"/>
              </a:buClr>
              <a:buSzPct val="75000"/>
              <a:buFont typeface="Arial" panose="020B0604020202020204" pitchFamily="34" charset="0"/>
              <a:buChar char="•"/>
              <a:tabLst/>
              <a:defRPr sz="1800" kern="1200">
                <a:solidFill>
                  <a:srgbClr val="2A36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indent="-285750" algn="l" defTabSz="457200" rtl="0" eaLnBrk="1" latinLnBrk="0" hangingPunct="1">
              <a:spcBef>
                <a:spcPct val="20000"/>
              </a:spcBef>
              <a:buClr>
                <a:srgbClr val="00A3DA"/>
              </a:buClr>
              <a:buFont typeface="Arial" panose="020B0604020202020204" pitchFamily="34" charset="0"/>
              <a:buChar char="•"/>
              <a:defRPr sz="1600" kern="1200">
                <a:solidFill>
                  <a:srgbClr val="2A36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nl-NL" sz="2000" dirty="0"/>
          </a:p>
          <a:p>
            <a:pPr marL="0" indent="0">
              <a:buFont typeface="Arial" panose="020B0604020202020204" pitchFamily="34" charset="0"/>
              <a:buNone/>
            </a:pPr>
            <a:endParaRPr lang="nl-NL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2000" dirty="0"/>
              <a:t>Lennart Nout</a:t>
            </a:r>
          </a:p>
          <a:p>
            <a:pPr marL="0" indent="0">
              <a:lnSpc>
                <a:spcPts val="3060"/>
              </a:lnSpc>
              <a:buFont typeface="Arial" panose="020B0604020202020204" pitchFamily="34" charset="0"/>
              <a:buNone/>
            </a:pPr>
            <a:r>
              <a:rPr lang="nl-NL" sz="1800" b="0" dirty="0"/>
              <a:t>	06-39342265</a:t>
            </a:r>
            <a:endParaRPr lang="nl-NL" sz="1600" b="0" dirty="0"/>
          </a:p>
          <a:p>
            <a:pPr marL="0" indent="0">
              <a:lnSpc>
                <a:spcPts val="3060"/>
              </a:lnSpc>
              <a:buFont typeface="Arial" panose="020B0604020202020204" pitchFamily="34" charset="0"/>
              <a:buNone/>
            </a:pPr>
            <a:r>
              <a:rPr lang="nl-NL" sz="1600" b="0" dirty="0"/>
              <a:t>	</a:t>
            </a:r>
            <a:r>
              <a:rPr lang="nl-NL" sz="1600" b="0" dirty="0" err="1"/>
              <a:t>l.nout@mobycon.nl</a:t>
            </a:r>
            <a:endParaRPr lang="nl-NL" sz="1600" b="0" dirty="0"/>
          </a:p>
          <a:p>
            <a:pPr marL="0" indent="0">
              <a:lnSpc>
                <a:spcPts val="3060"/>
              </a:lnSpc>
              <a:buFont typeface="Arial" panose="020B0604020202020204" pitchFamily="34" charset="0"/>
              <a:buNone/>
            </a:pPr>
            <a:r>
              <a:rPr lang="nl-NL" sz="1600" b="0" dirty="0"/>
              <a:t>	</a:t>
            </a:r>
            <a:r>
              <a:rPr lang="nl-NL" sz="1600" b="0" dirty="0" err="1"/>
              <a:t>www.mobycon.nl</a:t>
            </a:r>
            <a:endParaRPr lang="nl-NL" sz="1600" b="0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215A735A-A849-DB4A-9985-980BA1B4E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073" y="4292797"/>
            <a:ext cx="327182" cy="283464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3FF05E1B-2F4E-D147-9029-D4BDB4A6C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296" y="3423774"/>
            <a:ext cx="309336" cy="309336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7E08E264-B535-BA45-BE5D-E014A5B29F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073" y="3833664"/>
            <a:ext cx="327182" cy="32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288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C7BF54AC-D789-A84F-ADE1-0C8DAC4635DA}"/>
              </a:ext>
            </a:extLst>
          </p:cNvPr>
          <p:cNvSpPr/>
          <p:nvPr/>
        </p:nvSpPr>
        <p:spPr>
          <a:xfrm>
            <a:off x="10952760" y="-271463"/>
            <a:ext cx="2184384" cy="7400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Afbeelding 10" descr="CROW-logo-transparant.png">
            <a:extLst>
              <a:ext uri="{FF2B5EF4-FFF2-40B4-BE49-F238E27FC236}">
                <a16:creationId xmlns:a16="http://schemas.microsoft.com/office/drawing/2014/main" id="{1F2BAECF-43CB-7746-A545-E89EF25F5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  <p:pic>
        <p:nvPicPr>
          <p:cNvPr id="6" name="Afbeelding 5" descr="Pijl zonder slogan.ai">
            <a:extLst>
              <a:ext uri="{FF2B5EF4-FFF2-40B4-BE49-F238E27FC236}">
                <a16:creationId xmlns:a16="http://schemas.microsoft.com/office/drawing/2014/main" id="{50CBCAB7-A801-2C4C-880E-70AD350506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1554" y="-108458"/>
            <a:ext cx="7870429" cy="6683321"/>
          </a:xfrm>
          <a:prstGeom prst="rect">
            <a:avLst/>
          </a:prstGeom>
        </p:spPr>
      </p:pic>
      <mc:AlternateContent xmlns:mc="http://schemas.openxmlformats.org/markup-compatibility/2006" xmlns:we="http://schemas.microsoft.com/office/webextensions/webextension/2010/11" xmlns:pca="http://schemas.microsoft.com/office/powerpoint/2013/contentapp">
        <mc:Choice Requires="we pca">
          <p:graphicFrame>
            <p:nvGraphicFramePr>
              <p:cNvPr id="3" name="Invoegtoepassing 2" title="Mentimeter - Interactive Presentations">
                <a:extLst>
                  <a:ext uri="{FF2B5EF4-FFF2-40B4-BE49-F238E27FC236}">
                    <a16:creationId xmlns:a16="http://schemas.microsoft.com/office/drawing/2014/main" id="{DF9AF9F3-3A57-664F-A5E6-D0CD3946525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9443873"/>
                  </p:ext>
                </p:extLst>
              </p:nvPr>
            </p:nvGraphicFramePr>
            <p:xfrm>
              <a:off x="1021976" y="0"/>
              <a:ext cx="9930784" cy="6858000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3" name="Invoegtoepassing 2" title="Mentimeter - Interactive Presentations">
                <a:extLst>
                  <a:ext uri="{FF2B5EF4-FFF2-40B4-BE49-F238E27FC236}">
                    <a16:creationId xmlns:a16="http://schemas.microsoft.com/office/drawing/2014/main" id="{DF9AF9F3-3A57-664F-A5E6-D0CD3946525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1976" y="0"/>
                <a:ext cx="9930784" cy="685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44483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C7BF54AC-D789-A84F-ADE1-0C8DAC4635DA}"/>
              </a:ext>
            </a:extLst>
          </p:cNvPr>
          <p:cNvSpPr/>
          <p:nvPr/>
        </p:nvSpPr>
        <p:spPr>
          <a:xfrm>
            <a:off x="10952760" y="-271463"/>
            <a:ext cx="2184384" cy="7400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Afbeelding 10" descr="CROW-logo-transparant.png">
            <a:extLst>
              <a:ext uri="{FF2B5EF4-FFF2-40B4-BE49-F238E27FC236}">
                <a16:creationId xmlns:a16="http://schemas.microsoft.com/office/drawing/2014/main" id="{1F2BAECF-43CB-7746-A545-E89EF25F5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  <p:pic>
        <p:nvPicPr>
          <p:cNvPr id="6" name="Afbeelding 5" descr="Pijl zonder slogan.ai">
            <a:extLst>
              <a:ext uri="{FF2B5EF4-FFF2-40B4-BE49-F238E27FC236}">
                <a16:creationId xmlns:a16="http://schemas.microsoft.com/office/drawing/2014/main" id="{50CBCAB7-A801-2C4C-880E-70AD350506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1554" y="-108458"/>
            <a:ext cx="7870429" cy="6683321"/>
          </a:xfrm>
          <a:prstGeom prst="rect">
            <a:avLst/>
          </a:prstGeom>
        </p:spPr>
      </p:pic>
      <mc:AlternateContent xmlns:mc="http://schemas.openxmlformats.org/markup-compatibility/2006" xmlns:we="http://schemas.microsoft.com/office/webextensions/webextension/2010/11" xmlns:pca="http://schemas.microsoft.com/office/powerpoint/2013/contentapp">
        <mc:Choice Requires="we pca">
          <p:graphicFrame>
            <p:nvGraphicFramePr>
              <p:cNvPr id="2" name="Invoegtoepassing 1" title="Mentimeter - Interactive Presentations">
                <a:extLst>
                  <a:ext uri="{FF2B5EF4-FFF2-40B4-BE49-F238E27FC236}">
                    <a16:creationId xmlns:a16="http://schemas.microsoft.com/office/drawing/2014/main" id="{05EE523E-2DB0-1940-8819-B5360C39C98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5383711"/>
                  </p:ext>
                </p:extLst>
              </p:nvPr>
            </p:nvGraphicFramePr>
            <p:xfrm>
              <a:off x="1020726" y="0"/>
              <a:ext cx="9932034" cy="6858000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2" name="Invoegtoepassing 1" title="Mentimeter - Interactive Presentations">
                <a:extLst>
                  <a:ext uri="{FF2B5EF4-FFF2-40B4-BE49-F238E27FC236}">
                    <a16:creationId xmlns:a16="http://schemas.microsoft.com/office/drawing/2014/main" id="{05EE523E-2DB0-1940-8819-B5360C39C98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0726" y="0"/>
                <a:ext cx="9932034" cy="685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13968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C7BF54AC-D789-A84F-ADE1-0C8DAC4635DA}"/>
              </a:ext>
            </a:extLst>
          </p:cNvPr>
          <p:cNvSpPr/>
          <p:nvPr/>
        </p:nvSpPr>
        <p:spPr>
          <a:xfrm>
            <a:off x="10952760" y="-271463"/>
            <a:ext cx="2184384" cy="7400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Afbeelding 10" descr="CROW-logo-transparant.png">
            <a:extLst>
              <a:ext uri="{FF2B5EF4-FFF2-40B4-BE49-F238E27FC236}">
                <a16:creationId xmlns:a16="http://schemas.microsoft.com/office/drawing/2014/main" id="{1F2BAECF-43CB-7746-A545-E89EF25F5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  <p:pic>
        <p:nvPicPr>
          <p:cNvPr id="6" name="Afbeelding 5" descr="Pijl zonder slogan.ai">
            <a:extLst>
              <a:ext uri="{FF2B5EF4-FFF2-40B4-BE49-F238E27FC236}">
                <a16:creationId xmlns:a16="http://schemas.microsoft.com/office/drawing/2014/main" id="{1ABB63FD-30E2-224B-BD37-C959C7691F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1554" y="-108458"/>
            <a:ext cx="7870429" cy="6683321"/>
          </a:xfrm>
          <a:prstGeom prst="rect">
            <a:avLst/>
          </a:prstGeom>
        </p:spPr>
      </p:pic>
      <mc:AlternateContent xmlns:mc="http://schemas.openxmlformats.org/markup-compatibility/2006" xmlns:we="http://schemas.microsoft.com/office/webextensions/webextension/2010/11" xmlns:pca="http://schemas.microsoft.com/office/powerpoint/2013/contentapp">
        <mc:Choice Requires="we pca">
          <p:graphicFrame>
            <p:nvGraphicFramePr>
              <p:cNvPr id="2" name="Invoegtoepassing 1" title="Mentimeter - Interactive Presentations">
                <a:extLst>
                  <a:ext uri="{FF2B5EF4-FFF2-40B4-BE49-F238E27FC236}">
                    <a16:creationId xmlns:a16="http://schemas.microsoft.com/office/drawing/2014/main" id="{4C1C0930-9DEF-7C4C-A1B0-B69863ECF67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7770501"/>
                  </p:ext>
                </p:extLst>
              </p:nvPr>
            </p:nvGraphicFramePr>
            <p:xfrm>
              <a:off x="1020726" y="0"/>
              <a:ext cx="9932034" cy="6858000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2" name="Invoegtoepassing 1" title="Mentimeter - Interactive Presentations">
                <a:extLst>
                  <a:ext uri="{FF2B5EF4-FFF2-40B4-BE49-F238E27FC236}">
                    <a16:creationId xmlns:a16="http://schemas.microsoft.com/office/drawing/2014/main" id="{4C1C0930-9DEF-7C4C-A1B0-B69863ECF67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0726" y="0"/>
                <a:ext cx="9932034" cy="685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38457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C1B3BBF0-7A3C-1B40-AEB8-23621775F35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l-NL" dirty="0"/>
              <a:t>CASES</a:t>
            </a:r>
          </a:p>
        </p:txBody>
      </p:sp>
    </p:spTree>
    <p:extLst>
      <p:ext uri="{BB962C8B-B14F-4D97-AF65-F5344CB8AC3E}">
        <p14:creationId xmlns:p14="http://schemas.microsoft.com/office/powerpoint/2010/main" val="2994426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inhoud 5">
            <a:extLst>
              <a:ext uri="{FF2B5EF4-FFF2-40B4-BE49-F238E27FC236}">
                <a16:creationId xmlns:a16="http://schemas.microsoft.com/office/drawing/2014/main" id="{F7765B03-9349-894E-85C8-473E2EBA92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7624" y="-209549"/>
            <a:ext cx="12191998" cy="7619998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E2A9B34-7B7F-6441-B30B-D178B85D24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>
          <a:xfrm>
            <a:off x="17626" y="20871"/>
            <a:ext cx="12209623" cy="780370"/>
          </a:xfrm>
        </p:spPr>
        <p:txBody>
          <a:bodyPr/>
          <a:lstStyle/>
          <a:p>
            <a:pPr algn="ctr"/>
            <a:r>
              <a:rPr lang="nl-NL" dirty="0"/>
              <a:t>ASTRAAT/BRUGSTRAAT | </a:t>
            </a:r>
            <a:r>
              <a:rPr lang="nl-NL" sz="1800" dirty="0"/>
              <a:t>GRONINGEN</a:t>
            </a:r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09B8050-A7D3-D741-B027-55BA7A60A7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0F421832-9D32-6F4B-981F-DB7B1173A909}"/>
              </a:ext>
            </a:extLst>
          </p:cNvPr>
          <p:cNvSpPr txBox="1"/>
          <p:nvPr/>
        </p:nvSpPr>
        <p:spPr>
          <a:xfrm>
            <a:off x="0" y="6563618"/>
            <a:ext cx="1617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solidFill>
                  <a:schemeClr val="bg1"/>
                </a:solidFill>
                <a:latin typeface="Helvetica Light" panose="020B0403020202020204" pitchFamily="34" charset="0"/>
              </a:rPr>
              <a:t>Bron: </a:t>
            </a:r>
            <a:r>
              <a:rPr lang="nl-NL" sz="1400" dirty="0" err="1">
                <a:solidFill>
                  <a:schemeClr val="bg1"/>
                </a:solidFill>
                <a:latin typeface="Helvetica Light" panose="020B0403020202020204" pitchFamily="34" charset="0"/>
              </a:rPr>
              <a:t>Cyclomedia</a:t>
            </a:r>
            <a:endParaRPr lang="nl-NL" sz="14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9" name="Afbeelding 8" descr="CROW-logo-transparant.png">
            <a:extLst>
              <a:ext uri="{FF2B5EF4-FFF2-40B4-BE49-F238E27FC236}">
                <a16:creationId xmlns:a16="http://schemas.microsoft.com/office/drawing/2014/main" id="{6A63A5CD-6661-E54E-A038-8963F5E9BF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360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E78B413B-1EDC-B840-BA0A-75E1F403A8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0BCDBC09-D594-B244-86CD-2ED1294950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afbeelding 3">
            <a:extLst>
              <a:ext uri="{FF2B5EF4-FFF2-40B4-BE49-F238E27FC236}">
                <a16:creationId xmlns:a16="http://schemas.microsoft.com/office/drawing/2014/main" id="{1035D52D-3470-1C4E-ABB5-D8D3169D85F1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/>
          <a:srcRect/>
          <a:stretch/>
        </p:blipFill>
        <p:spPr>
          <a:xfrm>
            <a:off x="0" y="-762000"/>
            <a:ext cx="12192000" cy="7620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55F777B7-6F72-9445-A9AF-D73945BF9B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72" t="37102" r="49261" b="6794"/>
          <a:stretch/>
        </p:blipFill>
        <p:spPr>
          <a:xfrm>
            <a:off x="-17624" y="-22862"/>
            <a:ext cx="12209624" cy="1614994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0F421832-9D32-6F4B-981F-DB7B1173A909}"/>
              </a:ext>
            </a:extLst>
          </p:cNvPr>
          <p:cNvSpPr txBox="1"/>
          <p:nvPr/>
        </p:nvSpPr>
        <p:spPr>
          <a:xfrm>
            <a:off x="0" y="6563618"/>
            <a:ext cx="1617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solidFill>
                  <a:schemeClr val="bg1"/>
                </a:solidFill>
                <a:latin typeface="Helvetica Light" panose="020B0403020202020204" pitchFamily="34" charset="0"/>
              </a:rPr>
              <a:t>Bron: </a:t>
            </a:r>
            <a:r>
              <a:rPr lang="nl-NL" sz="1400" dirty="0" err="1">
                <a:solidFill>
                  <a:schemeClr val="bg1"/>
                </a:solidFill>
                <a:latin typeface="Helvetica Light" panose="020B0403020202020204" pitchFamily="34" charset="0"/>
              </a:rPr>
              <a:t>Cyclomedia</a:t>
            </a:r>
            <a:endParaRPr lang="nl-NL" sz="14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7" name="Afbeelding 6" descr="CROW-logo-transparant.png">
            <a:extLst>
              <a:ext uri="{FF2B5EF4-FFF2-40B4-BE49-F238E27FC236}">
                <a16:creationId xmlns:a16="http://schemas.microsoft.com/office/drawing/2014/main" id="{CC1A3D78-82F4-7146-8544-80C8D6A8D9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  <p:sp>
        <p:nvSpPr>
          <p:cNvPr id="13" name="Titel 2">
            <a:extLst>
              <a:ext uri="{FF2B5EF4-FFF2-40B4-BE49-F238E27FC236}">
                <a16:creationId xmlns:a16="http://schemas.microsoft.com/office/drawing/2014/main" id="{F8D36AD5-5F51-B247-922F-38E35B8B4CE5}"/>
              </a:ext>
            </a:extLst>
          </p:cNvPr>
          <p:cNvSpPr txBox="1">
            <a:spLocks/>
          </p:cNvSpPr>
          <p:nvPr/>
        </p:nvSpPr>
        <p:spPr>
          <a:xfrm>
            <a:off x="17626" y="20871"/>
            <a:ext cx="12209623" cy="780370"/>
          </a:xfrm>
          <a:prstGeom prst="rect">
            <a:avLst/>
          </a:prstGeom>
        </p:spPr>
        <p:txBody>
          <a:bodyPr vert="horz" lIns="90000" tIns="252000" rIns="90000" bIns="14400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i="0" kern="1000" cap="none" spc="20" baseline="0">
                <a:solidFill>
                  <a:srgbClr val="5F676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nl-NL"/>
              <a:t>ASTRAAT/BRUGSTRAAT | </a:t>
            </a:r>
            <a:r>
              <a:rPr lang="nl-NL" sz="1800"/>
              <a:t>GRONINGEN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34868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1435CB8D-FC5F-3E40-A776-91FA692E0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6220"/>
            <a:ext cx="12192000" cy="6944220"/>
          </a:xfrm>
          <a:prstGeom prst="rect">
            <a:avLst/>
          </a:prstGeom>
        </p:spPr>
      </p:pic>
      <p:pic>
        <p:nvPicPr>
          <p:cNvPr id="2" name="Tijdelijke aanduiding voor afbeelding 1">
            <a:extLst>
              <a:ext uri="{FF2B5EF4-FFF2-40B4-BE49-F238E27FC236}">
                <a16:creationId xmlns:a16="http://schemas.microsoft.com/office/drawing/2014/main" id="{80AF01B0-36DF-6F4A-874D-8C76B4BDE148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t="-2987" b="313"/>
          <a:stretch/>
        </p:blipFill>
        <p:spPr>
          <a:xfrm>
            <a:off x="-17624" y="42362"/>
            <a:ext cx="12192000" cy="7129963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0F421832-9D32-6F4B-981F-DB7B1173A909}"/>
              </a:ext>
            </a:extLst>
          </p:cNvPr>
          <p:cNvSpPr txBox="1"/>
          <p:nvPr/>
        </p:nvSpPr>
        <p:spPr>
          <a:xfrm>
            <a:off x="0" y="6563618"/>
            <a:ext cx="1617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solidFill>
                  <a:schemeClr val="bg1"/>
                </a:solidFill>
                <a:latin typeface="Helvetica Light" panose="020B0403020202020204" pitchFamily="34" charset="0"/>
              </a:rPr>
              <a:t>Bron: </a:t>
            </a:r>
            <a:r>
              <a:rPr lang="nl-NL" sz="1400" dirty="0" err="1">
                <a:solidFill>
                  <a:schemeClr val="bg1"/>
                </a:solidFill>
                <a:latin typeface="Helvetica Light" panose="020B0403020202020204" pitchFamily="34" charset="0"/>
              </a:rPr>
              <a:t>Cyclomedia</a:t>
            </a:r>
            <a:endParaRPr lang="nl-NL" sz="14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76854BA-7825-914E-98AE-5A10E8C1956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072" t="37102" r="49261" b="6794"/>
          <a:stretch/>
        </p:blipFill>
        <p:spPr>
          <a:xfrm>
            <a:off x="17624" y="-86220"/>
            <a:ext cx="12209624" cy="1614994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>
          <a:xfrm>
            <a:off x="-17624" y="20871"/>
            <a:ext cx="12227247" cy="780370"/>
          </a:xfrm>
        </p:spPr>
        <p:txBody>
          <a:bodyPr/>
          <a:lstStyle/>
          <a:p>
            <a:pPr algn="ctr"/>
            <a:r>
              <a:rPr lang="nl-NL" dirty="0"/>
              <a:t>RIJKSSTRAATWEG | </a:t>
            </a:r>
            <a:r>
              <a:rPr lang="nl-NL" sz="1800" dirty="0"/>
              <a:t>VOORST</a:t>
            </a:r>
            <a:endParaRPr lang="nl-NL" dirty="0"/>
          </a:p>
        </p:txBody>
      </p:sp>
      <p:pic>
        <p:nvPicPr>
          <p:cNvPr id="8" name="Afbeelding 7" descr="CROW-logo-transparant.png">
            <a:extLst>
              <a:ext uri="{FF2B5EF4-FFF2-40B4-BE49-F238E27FC236}">
                <a16:creationId xmlns:a16="http://schemas.microsoft.com/office/drawing/2014/main" id="{CC90416F-9AB8-E542-9176-70F429F208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841" y="6425410"/>
            <a:ext cx="999111" cy="2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7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ROW-template-JAN 2019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W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F7C4A7E7-27B6-4FDF-94DF-215101D188C6}" vid="{9624F9A4-AC00-4D90-B52E-5B4AE8693309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webextension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webextensions/_rels/webextension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webextensions/_rels/webextension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webextensions/_rels/webextension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webextensions/_rels/webextension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webextensions/_rels/webextension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webextensions/_rels/webextension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webextensions/webextension1.xml><?xml version="1.0" encoding="utf-8"?>
<we:webextension xmlns:we="http://schemas.microsoft.com/office/webextensions/webextension/2010/11" id="{DBF5A228-6D95-3C4B-9FB7-209658B58E25}">
  <we:reference id="wa104379261" version="3.0.1.5" store="nl-NL" storeType="OMEX"/>
  <we:alternateReferences>
    <we:reference id="wa104379261" version="3.0.1.5" store="wa104379261" storeType="OMEX"/>
  </we:alternateReferences>
  <we:properties>
    <we:property name="mentimeter-slide" value="{&quot;seriesId&quot;:&quot;20cd14e6b770125552340646b1f14f20&quot;,&quot;questionId&quot;:&quot;052604cd54df&quot;,&quot;link&quot;:&quot;https://www.mentimeter.com/s/20cd14e6b770125552340646b1f14f20/052604cd54df&quot;}"/>
  </we:properties>
  <we:bindings/>
  <we:snapshot xmlns:r="http://schemas.openxmlformats.org/officeDocument/2006/relationships" r:embed="rId1"/>
</we:webextension>
</file>

<file path=ppt/webextensions/webextension2.xml><?xml version="1.0" encoding="utf-8"?>
<we:webextension xmlns:we="http://schemas.microsoft.com/office/webextensions/webextension/2010/11" id="{A8C201D7-D10A-4B4E-AAD4-69862716948D}">
  <we:reference id="wa104379261" version="3.0.1.5" store="nl-NL" storeType="OMEX"/>
  <we:alternateReferences>
    <we:reference id="wa104379261" version="3.0.1.5" store="wa104379261" storeType="OMEX"/>
  </we:alternateReferences>
  <we:properties>
    <we:property name="mentimeter-slide" value="{&quot;seriesId&quot;:&quot;20cd14e6b770125552340646b1f14f20&quot;,&quot;questionId&quot;:&quot;a2c286983c1f&quot;,&quot;link&quot;:&quot;https://www.mentimeter.com/s/20cd14e6b770125552340646b1f14f20/a2c286983c1f&quot;}"/>
  </we:properties>
  <we:bindings/>
  <we:snapshot xmlns:r="http://schemas.openxmlformats.org/officeDocument/2006/relationships" r:embed="rId1"/>
</we:webextension>
</file>

<file path=ppt/webextensions/webextension3.xml><?xml version="1.0" encoding="utf-8"?>
<we:webextension xmlns:we="http://schemas.microsoft.com/office/webextensions/webextension/2010/11" id="{51E21E78-9772-0041-89E6-0EFFA96D9CFD}">
  <we:reference id="wa104379261" version="3.0.1.5" store="nl-NL" storeType="OMEX"/>
  <we:alternateReferences>
    <we:reference id="wa104379261" version="3.0.1.5" store="wa104379261" storeType="OMEX"/>
  </we:alternateReferences>
  <we:properties>
    <we:property name="mentimeter-slide" value="{&quot;seriesId&quot;:&quot;20cd14e6b770125552340646b1f14f20&quot;,&quot;questionId&quot;:&quot;9837c31bee12&quot;,&quot;link&quot;:&quot;https://www.mentimeter.com/s/20cd14e6b770125552340646b1f14f20/9837c31bee12&quot;}"/>
  </we:properties>
  <we:bindings/>
  <we:snapshot xmlns:r="http://schemas.openxmlformats.org/officeDocument/2006/relationships" r:embed="rId1"/>
</we:webextension>
</file>

<file path=ppt/webextensions/webextension4.xml><?xml version="1.0" encoding="utf-8"?>
<we:webextension xmlns:we="http://schemas.microsoft.com/office/webextensions/webextension/2010/11" id="{56D67060-407E-514E-A5E1-46370838C9F8}">
  <we:reference id="wa104379261" version="3.0.1.5" store="nl-NL" storeType="OMEX"/>
  <we:alternateReferences>
    <we:reference id="wa104379261" version="3.0.1.5" store="wa104379261" storeType="OMEX"/>
  </we:alternateReferences>
  <we:properties>
    <we:property name="mentimeter-slide" value="{&quot;seriesId&quot;:&quot;20cd14e6b770125552340646b1f14f20&quot;,&quot;questionId&quot;:&quot;55a7c233ce3d&quot;,&quot;link&quot;:&quot;https://www.mentimeter.com/s/20cd14e6b770125552340646b1f14f20/55a7c233ce3d&quot;}"/>
  </we:properties>
  <we:bindings/>
  <we:snapshot xmlns:r="http://schemas.openxmlformats.org/officeDocument/2006/relationships" r:embed="rId1"/>
</we:webextension>
</file>

<file path=ppt/webextensions/webextension5.xml><?xml version="1.0" encoding="utf-8"?>
<we:webextension xmlns:we="http://schemas.microsoft.com/office/webextensions/webextension/2010/11" id="{6ACE89C3-05B7-F548-A2EA-43B0EDD9F4F5}">
  <we:reference id="wa104379261" version="3.0.1.5" store="nl-NL" storeType="OMEX"/>
  <we:alternateReferences>
    <we:reference id="wa104379261" version="3.0.1.5" store="wa104379261" storeType="OMEX"/>
  </we:alternateReferences>
  <we:properties>
    <we:property name="mentimeter-slide" value="{&quot;seriesId&quot;:&quot;20cd14e6b770125552340646b1f14f20&quot;,&quot;questionId&quot;:&quot;6602227e9289&quot;,&quot;link&quot;:&quot;https://www.mentimeter.com/s/20cd14e6b770125552340646b1f14f20/6602227e9289&quot;}"/>
  </we:properties>
  <we:bindings/>
  <we:snapshot xmlns:r="http://schemas.openxmlformats.org/officeDocument/2006/relationships" r:embed="rId1"/>
</we:webextension>
</file>

<file path=ppt/webextensions/webextension6.xml><?xml version="1.0" encoding="utf-8"?>
<we:webextension xmlns:we="http://schemas.microsoft.com/office/webextensions/webextension/2010/11" id="{0AD89919-930D-9643-AC56-DEA1B965273D}">
  <we:reference id="wa104379261" version="3.0.1.5" store="nl-NL" storeType="OMEX"/>
  <we:alternateReferences>
    <we:reference id="wa104379261" version="3.0.1.5" store="wa104379261" storeType="OMEX"/>
  </we:alternateReferences>
  <we:properties>
    <we:property name="mentimeter-slide" value="{&quot;seriesId&quot;:&quot;20cd14e6b770125552340646b1f14f20&quot;,&quot;questionId&quot;:&quot;f08df9c591ff&quot;,&quot;link&quot;:&quot;https://www.mentimeter.com/s/20cd14e6b770125552340646b1f14f20/f08df9c591ff&quot;}"/>
  </we:properties>
  <we:bindings/>
  <we:snapshot xmlns:r="http://schemas.openxmlformats.org/officeDocument/2006/relationships" r:embed="rId1"/>
</we:webextension>
</file>

<file path=ppt/webextensions/webextension7.xml><?xml version="1.0" encoding="utf-8"?>
<we:webextension xmlns:we="http://schemas.microsoft.com/office/webextensions/webextension/2010/11" id="{D2288910-6A07-4F43-B89A-0D5BBD267AFA}">
  <we:reference id="wa104379261" version="3.0.1.5" store="nl-NL" storeType="OMEX"/>
  <we:alternateReferences>
    <we:reference id="wa104379261" version="3.0.1.5" store="wa104379261" storeType="OMEX"/>
  </we:alternateReferences>
  <we:properties>
    <we:property name="mentimeter-slide" value="{&quot;seriesId&quot;:&quot;20cd14e6b770125552340646b1f14f20&quot;,&quot;questionId&quot;:&quot;b2b727519aa6&quot;,&quot;link&quot;:&quot;https://www.mentimeter.com/s/20cd14e6b770125552340646b1f14f20/b2b727519aa6&quot;}"/>
  </we:properties>
  <we:bindings/>
  <we:snapshot xmlns:r="http://schemas.openxmlformats.org/officeDocument/2006/relationships" r:embed="rId1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18676</TotalTime>
  <Words>531</Words>
  <Application>Microsoft Macintosh PowerPoint</Application>
  <PresentationFormat>Breedbeeld</PresentationFormat>
  <Paragraphs>118</Paragraphs>
  <Slides>21</Slides>
  <Notes>14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8" baseType="lpstr">
      <vt:lpstr>Arial</vt:lpstr>
      <vt:lpstr>Arial Black</vt:lpstr>
      <vt:lpstr>Calibri</vt:lpstr>
      <vt:lpstr>Helvetica Light</vt:lpstr>
      <vt:lpstr>Hoefler Text</vt:lpstr>
      <vt:lpstr>Museo Sans 300</vt:lpstr>
      <vt:lpstr>CROW-template-JAN 2019</vt:lpstr>
      <vt:lpstr>Kenniscafe Openbare Ruimte</vt:lpstr>
      <vt:lpstr>PowerPoint-presentatie</vt:lpstr>
      <vt:lpstr>PowerPoint-presentatie</vt:lpstr>
      <vt:lpstr>PowerPoint-presentatie</vt:lpstr>
      <vt:lpstr>PowerPoint-presentatie</vt:lpstr>
      <vt:lpstr>PowerPoint-presentatie</vt:lpstr>
      <vt:lpstr>ASTRAAT/BRUGSTRAAT | GRONINGEN</vt:lpstr>
      <vt:lpstr>PowerPoint-presentatie</vt:lpstr>
      <vt:lpstr>RIJKSSTRAATWEG | VOORST</vt:lpstr>
      <vt:lpstr>PowerPoint-presentatie</vt:lpstr>
      <vt:lpstr>SINGELS | UTRECHT</vt:lpstr>
      <vt:lpstr>PowerPoint-presentatie</vt:lpstr>
      <vt:lpstr>BELANGRIJKSTE LESSEN | DOELEN</vt:lpstr>
      <vt:lpstr>PowerPoint-presentatie</vt:lpstr>
      <vt:lpstr>PowerPoint-presentatie</vt:lpstr>
      <vt:lpstr>PowerPoint-presentatie</vt:lpstr>
      <vt:lpstr>STELLINGEN 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Bijeenkomst Best-Practices 'Herverdeling openbare ruimte' </dc:title>
  <dc:creator>Marin Breukelaar</dc:creator>
  <cp:lastModifiedBy>Lennart Nout</cp:lastModifiedBy>
  <cp:revision>33</cp:revision>
  <dcterms:created xsi:type="dcterms:W3CDTF">2020-06-24T16:25:09Z</dcterms:created>
  <dcterms:modified xsi:type="dcterms:W3CDTF">2020-11-05T12:53:07Z</dcterms:modified>
</cp:coreProperties>
</file>