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2" r:id="rId5"/>
    <p:sldId id="256" r:id="rId6"/>
    <p:sldId id="263" r:id="rId7"/>
    <p:sldId id="264" r:id="rId8"/>
    <p:sldId id="269" r:id="rId9"/>
    <p:sldId id="265" r:id="rId10"/>
    <p:sldId id="268" r:id="rId11"/>
    <p:sldId id="267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61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92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13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2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00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09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91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06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49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8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0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4FDA-DB04-4D1A-9E7D-85A38EB375E1}" type="datetimeFigureOut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123B-A015-481B-987D-55C0740A4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0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6088" y="260350"/>
            <a:ext cx="106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6" y="260350"/>
            <a:ext cx="10652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3838" y="2603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855914" y="182475"/>
            <a:ext cx="1944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nl-NL" sz="1200" b="1"/>
              <a:t>Fietsenstallingen</a:t>
            </a:r>
          </a:p>
          <a:p>
            <a:r>
              <a:rPr lang="nl-NL" sz="1200" b="1"/>
              <a:t>Buurtstallingen</a:t>
            </a:r>
          </a:p>
          <a:p>
            <a:r>
              <a:rPr lang="nl-NL" sz="1200" b="1"/>
              <a:t>Fietstrommels</a:t>
            </a:r>
            <a:endParaRPr lang="nl-NL" sz="1200"/>
          </a:p>
          <a:p>
            <a:r>
              <a:rPr lang="nl-NL" sz="1200" b="1"/>
              <a:t>Parkeergarages</a:t>
            </a:r>
            <a:endParaRPr lang="nl-NL" sz="1200"/>
          </a:p>
          <a:p>
            <a:r>
              <a:rPr lang="nl-NL" sz="1200" b="1"/>
              <a:t>Gevonden Voorwerpen</a:t>
            </a:r>
          </a:p>
          <a:p>
            <a:r>
              <a:rPr lang="nl-NL" sz="1200" b="1"/>
              <a:t>Fietsendepots</a:t>
            </a:r>
            <a:endParaRPr lang="nl-NL" sz="120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800601" y="6207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nl-NL" sz="2400" b="1"/>
              <a:t>+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832851" y="6207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nl-NL" sz="2400" b="1"/>
              <a:t>=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1276" y="1484313"/>
            <a:ext cx="7027863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56364" y="211752"/>
            <a:ext cx="23764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nl-NL" sz="1200" b="1" dirty="0" smtClean="0"/>
              <a:t>Microjobs</a:t>
            </a:r>
            <a:endParaRPr lang="nl-NL" sz="1200" dirty="0" smtClean="0"/>
          </a:p>
          <a:p>
            <a:r>
              <a:rPr lang="nl-NL" sz="1200" b="1" dirty="0" smtClean="0"/>
              <a:t>Onderhoud openbare </a:t>
            </a:r>
            <a:r>
              <a:rPr lang="nl-NL" sz="1200" b="1" dirty="0"/>
              <a:t>ruimte</a:t>
            </a:r>
          </a:p>
          <a:p>
            <a:r>
              <a:rPr lang="nl-NL" sz="1200" b="1" dirty="0" smtClean="0"/>
              <a:t>Klein onderhoud </a:t>
            </a:r>
            <a:r>
              <a:rPr lang="nl-NL" sz="1200" b="1" dirty="0"/>
              <a:t>gebouwen</a:t>
            </a:r>
          </a:p>
          <a:p>
            <a:r>
              <a:rPr lang="nl-NL" sz="1200" b="1" dirty="0"/>
              <a:t>Coöperatiewoningen</a:t>
            </a:r>
          </a:p>
          <a:p>
            <a:r>
              <a:rPr lang="nl-NL" sz="1200" b="1" dirty="0"/>
              <a:t>Groen &amp; zandbakken scholen</a:t>
            </a:r>
          </a:p>
          <a:p>
            <a:r>
              <a:rPr lang="nl-NL" sz="1200" b="1" dirty="0" smtClean="0"/>
              <a:t>Conciërges &amp; Verkeersregelaars</a:t>
            </a:r>
          </a:p>
        </p:txBody>
      </p:sp>
    </p:spTree>
    <p:extLst>
      <p:ext uri="{BB962C8B-B14F-4D97-AF65-F5344CB8AC3E}">
        <p14:creationId xmlns:p14="http://schemas.microsoft.com/office/powerpoint/2010/main" val="220366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Meerdere fietsen registreren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6139"/>
            <a:ext cx="11093785" cy="51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Privacy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05630"/>
            <a:ext cx="9786257" cy="51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5704"/>
          </a:xfrm>
        </p:spPr>
        <p:txBody>
          <a:bodyPr>
            <a:normAutofit/>
          </a:bodyPr>
          <a:lstStyle/>
          <a:p>
            <a:r>
              <a:rPr lang="nl-NL" sz="3600" dirty="0" err="1" smtClean="0">
                <a:solidFill>
                  <a:srgbClr val="C00000"/>
                </a:solidFill>
              </a:rPr>
              <a:t>What’s</a:t>
            </a:r>
            <a:r>
              <a:rPr lang="nl-NL" sz="3600" dirty="0" smtClean="0">
                <a:solidFill>
                  <a:srgbClr val="C00000"/>
                </a:solidFill>
              </a:rPr>
              <a:t> NEXT? --&gt; </a:t>
            </a:r>
            <a:r>
              <a:rPr lang="nl-NL" sz="3600" i="1" u="sng" dirty="0" smtClean="0">
                <a:solidFill>
                  <a:srgbClr val="C00000"/>
                </a:solidFill>
              </a:rPr>
              <a:t>Linda Heilmann (CROW/Fietsberaad)</a:t>
            </a:r>
            <a:br>
              <a:rPr lang="nl-NL" sz="3600" i="1" u="sng" dirty="0" smtClean="0">
                <a:solidFill>
                  <a:srgbClr val="C00000"/>
                </a:solidFill>
              </a:rPr>
            </a:br>
            <a:endParaRPr lang="nl-NL" sz="3600" i="1" u="sng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 &gt;&gt; 100 buurtstallingen &amp; fietstrommels met geautomatiseerd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wachtlijstsysteem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 Extra FMS-diensten		</a:t>
            </a:r>
            <a:r>
              <a:rPr lang="nl-NL" dirty="0"/>
              <a:t>	</a:t>
            </a:r>
            <a:r>
              <a:rPr lang="nl-NL" dirty="0" smtClean="0"/>
              <a:t>: 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err="1" smtClean="0"/>
              <a:t>Fast-lane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Diashow</a:t>
            </a:r>
          </a:p>
          <a:p>
            <a:pPr marL="0" indent="0">
              <a:buNone/>
            </a:pPr>
            <a:r>
              <a:rPr lang="nl-NL" dirty="0" smtClean="0"/>
              <a:t>	Interne verwijsborden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Fiets verhuur-/deelsystemen (B2B, B2C &amp; C2C)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Fietsdiefstalpreventie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678" y="3069666"/>
            <a:ext cx="1996245" cy="7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				Businessmodel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1692275" y="1600201"/>
            <a:ext cx="9313182" cy="483325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2200" b="1" dirty="0" smtClean="0">
                <a:solidFill>
                  <a:srgbClr val="C00000"/>
                </a:solidFill>
              </a:rPr>
              <a:t>24/7 Social Enterprise met trackrecord:</a:t>
            </a:r>
          </a:p>
          <a:p>
            <a:pPr lvl="1">
              <a:lnSpc>
                <a:spcPct val="80000"/>
              </a:lnSpc>
            </a:pPr>
            <a:r>
              <a:rPr lang="nl-NL" sz="2000" dirty="0" smtClean="0"/>
              <a:t>Zacht op de relatie, hard op de zaak</a:t>
            </a:r>
          </a:p>
          <a:p>
            <a:pPr lvl="1">
              <a:lnSpc>
                <a:spcPct val="80000"/>
              </a:lnSpc>
            </a:pPr>
            <a:r>
              <a:rPr lang="nl-NL" sz="2000" b="1" dirty="0"/>
              <a:t>8</a:t>
            </a:r>
            <a:r>
              <a:rPr lang="nl-NL" sz="2000" b="1" dirty="0" smtClean="0"/>
              <a:t>0%</a:t>
            </a:r>
            <a:r>
              <a:rPr lang="nl-NL" sz="2000" dirty="0" smtClean="0"/>
              <a:t> omzet laatste 5 jaar via (Europese) aanbestedingen</a:t>
            </a:r>
          </a:p>
          <a:p>
            <a:pPr lvl="1">
              <a:lnSpc>
                <a:spcPct val="80000"/>
              </a:lnSpc>
            </a:pPr>
            <a:r>
              <a:rPr lang="nl-NL" sz="2000" dirty="0" smtClean="0"/>
              <a:t>Leveren met hoge kwaliteit (8,5 NS Jaarbeursplein)</a:t>
            </a:r>
          </a:p>
          <a:p>
            <a:pPr lvl="1">
              <a:lnSpc>
                <a:spcPct val="80000"/>
              </a:lnSpc>
            </a:pPr>
            <a:r>
              <a:rPr lang="nl-NL" sz="2000" dirty="0" smtClean="0"/>
              <a:t>Partner in automatisering(pilots) stalling, fietsendepots &amp; handhaving</a:t>
            </a:r>
          </a:p>
          <a:p>
            <a:pPr>
              <a:lnSpc>
                <a:spcPct val="80000"/>
              </a:lnSpc>
            </a:pPr>
            <a:endParaRPr lang="nl-NL" sz="2200" dirty="0" smtClean="0"/>
          </a:p>
          <a:p>
            <a:pPr marL="0" indent="0">
              <a:buNone/>
            </a:pPr>
            <a:r>
              <a:rPr lang="nl-NL" sz="2200" b="1" dirty="0">
                <a:solidFill>
                  <a:srgbClr val="C00000"/>
                </a:solidFill>
              </a:rPr>
              <a:t>100 FTE / 150 medewerkers uit de kwetsbare doelgroepen:</a:t>
            </a:r>
          </a:p>
          <a:p>
            <a:pPr lvl="1">
              <a:lnSpc>
                <a:spcPct val="80000"/>
              </a:lnSpc>
            </a:pPr>
            <a:r>
              <a:rPr lang="nl-NL" sz="2000" dirty="0" smtClean="0"/>
              <a:t>90% komt uit WWB, Wajong, </a:t>
            </a:r>
            <a:r>
              <a:rPr lang="nl-NL" sz="2000" dirty="0" err="1" smtClean="0"/>
              <a:t>WiA</a:t>
            </a:r>
            <a:r>
              <a:rPr lang="nl-NL" sz="2000" dirty="0" smtClean="0"/>
              <a:t> en WSW</a:t>
            </a:r>
          </a:p>
          <a:p>
            <a:pPr lvl="1">
              <a:lnSpc>
                <a:spcPct val="80000"/>
              </a:lnSpc>
            </a:pPr>
            <a:r>
              <a:rPr lang="nl-NL" sz="2000" dirty="0" smtClean="0"/>
              <a:t>Ziekteverzuim van 13,2% (2011) naar 5,5% (2015)</a:t>
            </a:r>
          </a:p>
          <a:p>
            <a:pPr>
              <a:lnSpc>
                <a:spcPct val="80000"/>
              </a:lnSpc>
            </a:pPr>
            <a:endParaRPr lang="nl-NL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nl-NL" sz="2200" b="1" dirty="0">
                <a:solidFill>
                  <a:srgbClr val="C00000"/>
                </a:solidFill>
              </a:rPr>
              <a:t>Ambities: 200 medewerkers &amp; duurzame omzet, dus groei</a:t>
            </a:r>
          </a:p>
          <a:p>
            <a:pPr lvl="1">
              <a:lnSpc>
                <a:spcPct val="80000"/>
              </a:lnSpc>
            </a:pPr>
            <a:r>
              <a:rPr lang="nl-NL" sz="2000" dirty="0" smtClean="0"/>
              <a:t>15-20% jaarlijkse uitstroom naar duurzame arbeid/scholing elders</a:t>
            </a:r>
          </a:p>
          <a:p>
            <a:pPr lvl="1">
              <a:lnSpc>
                <a:spcPct val="80000"/>
              </a:lnSpc>
            </a:pPr>
            <a:r>
              <a:rPr lang="nl-NL" sz="2000" dirty="0" smtClean="0"/>
              <a:t>maximaal doorgangshuis voor diegenen die kunnen</a:t>
            </a:r>
          </a:p>
          <a:p>
            <a:pPr lvl="1">
              <a:lnSpc>
                <a:spcPct val="80000"/>
              </a:lnSpc>
            </a:pPr>
            <a:r>
              <a:rPr lang="nl-NL" sz="2000" dirty="0" smtClean="0"/>
              <a:t>stimuleert actief via opleiding, training en ontwikkeling van functies</a:t>
            </a:r>
          </a:p>
          <a:p>
            <a:pPr algn="ctr" eaLnBrk="1" hangingPunct="1">
              <a:buFont typeface="Arial" charset="0"/>
              <a:buNone/>
            </a:pPr>
            <a:endParaRPr lang="nl-NL" sz="2400" dirty="0"/>
          </a:p>
        </p:txBody>
      </p:sp>
      <p:pic>
        <p:nvPicPr>
          <p:cNvPr id="17411" name="Picture 4" descr="t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65125"/>
            <a:ext cx="802052" cy="80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3127" y="365125"/>
            <a:ext cx="792616" cy="80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431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552" y="1917123"/>
            <a:ext cx="6359978" cy="346314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22" y="996044"/>
            <a:ext cx="1378743" cy="13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44272" y="3648694"/>
            <a:ext cx="1807192" cy="143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400" b="1" dirty="0">
                <a:solidFill>
                  <a:srgbClr val="000000"/>
                </a:solidFill>
              </a:rPr>
              <a:t>± 120 Medewerkers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400" b="1" dirty="0">
                <a:solidFill>
                  <a:srgbClr val="000000"/>
                </a:solidFill>
              </a:rPr>
              <a:t>20.000 plekken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400" b="1" dirty="0">
                <a:solidFill>
                  <a:srgbClr val="000000"/>
                </a:solidFill>
              </a:rPr>
              <a:t>3,5 miljoen klanten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500" b="1" dirty="0">
              <a:solidFill>
                <a:srgbClr val="00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958551" y="1033694"/>
            <a:ext cx="47503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700" b="1" dirty="0">
                <a:solidFill>
                  <a:srgbClr val="000000"/>
                </a:solidFill>
              </a:rPr>
              <a:t>ANNO 2016: </a:t>
            </a:r>
            <a:r>
              <a:rPr lang="nl-NL" altLang="nl-NL" sz="2700" b="1" dirty="0">
                <a:solidFill>
                  <a:prstClr val="black"/>
                </a:solidFill>
                <a:cs typeface="Times New Roman" panose="02020603050405020304" pitchFamily="18" charset="0"/>
              </a:rPr>
              <a:t>naar</a:t>
            </a:r>
            <a:r>
              <a:rPr lang="nl-NL" sz="27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7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7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7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lang="nl-NL" sz="27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nl-NL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6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22" y="996044"/>
            <a:ext cx="1378743" cy="13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12712" r="20547" b="8859"/>
          <a:stretch/>
        </p:blipFill>
        <p:spPr bwMode="auto">
          <a:xfrm>
            <a:off x="3161813" y="1880445"/>
            <a:ext cx="4077000" cy="38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/>
          <p:cNvSpPr/>
          <p:nvPr/>
        </p:nvSpPr>
        <p:spPr>
          <a:xfrm>
            <a:off x="2485902" y="1033694"/>
            <a:ext cx="56783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ANNO 2020: </a:t>
            </a:r>
            <a:r>
              <a:rPr lang="nl-NL" altLang="nl-NL" sz="2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Allemaal aan het werk</a:t>
            </a:r>
            <a:r>
              <a:rPr lang="nl-NL" altLang="nl-NL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nl-NL" sz="27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7037"/>
              </p:ext>
            </p:extLst>
          </p:nvPr>
        </p:nvGraphicFramePr>
        <p:xfrm>
          <a:off x="1270001" y="2292237"/>
          <a:ext cx="9397999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403"/>
                <a:gridCol w="1398285"/>
                <a:gridCol w="1322188"/>
                <a:gridCol w="1154140"/>
                <a:gridCol w="887800"/>
                <a:gridCol w="1131945"/>
                <a:gridCol w="1230238"/>
              </a:tblGrid>
              <a:tr h="428625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Systeem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Dagstaatprogramma 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&amp; bonnen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OV-chipkaart/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Stallen op rekening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Elektronisch 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Bonnen Systeem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Volledig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automatisch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Wilmar kassa &amp;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barcode bonnen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Barcodes i.c.m.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Veiligstallen.nl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Criteria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NS &amp; U-Stal, 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heel Nederland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NS Breda, Utrecht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Jaarbeursplein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Biesieklette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Den Haag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NS &amp; U-Stal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o.a. Dr.-Zeist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NS Leiden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NS Helmond, </a:t>
                      </a:r>
                      <a:br>
                        <a:rPr lang="nl-NL" sz="1200" u="none" strike="noStrike">
                          <a:effectLst/>
                        </a:rPr>
                      </a:br>
                      <a:r>
                        <a:rPr lang="nl-NL" sz="1200" u="none" strike="noStrike">
                          <a:effectLst/>
                        </a:rPr>
                        <a:t>A'doorn, L'warden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Sluitende administratie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Uitsluiting fraude &amp; beheerder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Koppeling fiets/gebruiker</a:t>
                      </a:r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-/-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Storingsgevoeligheid</a:t>
                      </a:r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Gebruiksgemak beheerder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Inkomende/uitgaande flow fietsers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Snelheid systeem</a:t>
                      </a:r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Stallingsbewijzen &amp; rapportage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Open webbased architectuur</a:t>
                      </a:r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Persoonsgebonden informatie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Gebruiksgemak klant</a:t>
                      </a:r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+/+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+/-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+/+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-1164772" y="503512"/>
            <a:ext cx="1028700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6600" marR="495935" indent="279400">
              <a:spcBef>
                <a:spcPts val="270"/>
              </a:spcBef>
              <a:spcAft>
                <a:spcPts val="0"/>
              </a:spcAft>
            </a:pPr>
            <a:r>
              <a:rPr lang="nl-NL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Vraag</a:t>
            </a:r>
            <a:r>
              <a:rPr lang="nl-NL" sz="3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Utrecht:</a:t>
            </a:r>
          </a:p>
          <a:p>
            <a:pPr marL="2006600" marR="495935" indent="279400">
              <a:spcBef>
                <a:spcPts val="270"/>
              </a:spcBef>
              <a:spcAft>
                <a:spcPts val="0"/>
              </a:spcAft>
            </a:pPr>
            <a:r>
              <a:rPr lang="nl-NL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Verkoop- en registratiesysteem</a:t>
            </a:r>
            <a:endParaRPr lang="nl-N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26050" y="5564546"/>
            <a:ext cx="3285899" cy="108549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93" y="345078"/>
            <a:ext cx="1378743" cy="13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2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Homepage voor klant Utrecht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6774"/>
            <a:ext cx="11434713" cy="51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Abonnement klant Utrecht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70" y="1273937"/>
            <a:ext cx="4637825" cy="5560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6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Abonnement klant Utrecht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171" y="1509938"/>
            <a:ext cx="11081658" cy="5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1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 soorten transacties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3995"/>
            <a:ext cx="10276114" cy="54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980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326</Words>
  <Application>Microsoft Office PowerPoint</Application>
  <PresentationFormat>Aangepast</PresentationFormat>
  <Paragraphs>145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PowerPoint-presentatie</vt:lpstr>
      <vt:lpstr>    Businessmodel</vt:lpstr>
      <vt:lpstr>PowerPoint-presentatie</vt:lpstr>
      <vt:lpstr>PowerPoint-presentatie</vt:lpstr>
      <vt:lpstr>PowerPoint-presentatie</vt:lpstr>
      <vt:lpstr>Homepage voor klant Utrecht</vt:lpstr>
      <vt:lpstr>Abonnement klant Utrecht</vt:lpstr>
      <vt:lpstr>Abonnement klant Utrecht</vt:lpstr>
      <vt:lpstr>2 soorten transacties</vt:lpstr>
      <vt:lpstr>Meerdere fietsen registreren</vt:lpstr>
      <vt:lpstr>Privacy</vt:lpstr>
      <vt:lpstr>What’s NEXT? --&gt; Linda Heilmann (CROW/Fietsberaad)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Pieter Mosterd</dc:creator>
  <cp:lastModifiedBy>Heilmann, L</cp:lastModifiedBy>
  <cp:revision>9</cp:revision>
  <dcterms:created xsi:type="dcterms:W3CDTF">2016-02-11T03:28:28Z</dcterms:created>
  <dcterms:modified xsi:type="dcterms:W3CDTF">2016-03-10T12:47:21Z</dcterms:modified>
</cp:coreProperties>
</file>