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6"/>
  </p:notesMasterIdLst>
  <p:handoutMasterIdLst>
    <p:handoutMasterId r:id="rId7"/>
  </p:handoutMasterIdLst>
  <p:sldIdLst>
    <p:sldId id="530" r:id="rId5"/>
  </p:sldIdLst>
  <p:sldSz cx="9144000" cy="6858000" type="screen4x3"/>
  <p:notesSz cx="6797675" cy="9926638"/>
  <p:defaultTextStyle>
    <a:defPPr>
      <a:defRPr lang="nl-NL"/>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de Waal" initials="BdW" lastIdx="10" clrIdx="0">
    <p:extLst>
      <p:ext uri="{19B8F6BF-5375-455C-9EA6-DF929625EA0E}">
        <p15:presenceInfo xmlns:p15="http://schemas.microsoft.com/office/powerpoint/2012/main" userId="edf252a1f96496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113B"/>
    <a:srgbClr val="C00000"/>
    <a:srgbClr val="2F5597"/>
    <a:srgbClr val="FFD966"/>
    <a:srgbClr val="C6D77D"/>
    <a:srgbClr val="70AD47"/>
    <a:srgbClr val="D9D9D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14" autoAdjust="0"/>
    <p:restoredTop sz="96948" autoAdjust="0"/>
  </p:normalViewPr>
  <p:slideViewPr>
    <p:cSldViewPr snapToGrid="0" snapToObjects="1">
      <p:cViewPr varScale="1">
        <p:scale>
          <a:sx n="67" d="100"/>
          <a:sy n="67" d="100"/>
        </p:scale>
        <p:origin x="137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2" d="100"/>
          <a:sy n="62" d="100"/>
        </p:scale>
        <p:origin x="3240" y="6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derhout, W. van (Wouter)" userId="170059d7-fae5-46b1-b4fe-ef79f95fd93f" providerId="ADAL" clId="{811ECB48-C36B-4AA4-95A1-00C8E6E541F8}"/>
    <pc:docChg chg="undo modSld">
      <pc:chgData name="Minderhout, W. van (Wouter)" userId="170059d7-fae5-46b1-b4fe-ef79f95fd93f" providerId="ADAL" clId="{811ECB48-C36B-4AA4-95A1-00C8E6E541F8}" dt="2022-03-01T14:11:06.677" v="24" actId="20577"/>
      <pc:docMkLst>
        <pc:docMk/>
      </pc:docMkLst>
      <pc:sldChg chg="modSp">
        <pc:chgData name="Minderhout, W. van (Wouter)" userId="170059d7-fae5-46b1-b4fe-ef79f95fd93f" providerId="ADAL" clId="{811ECB48-C36B-4AA4-95A1-00C8E6E541F8}" dt="2022-03-01T14:11:06.677" v="24" actId="20577"/>
        <pc:sldMkLst>
          <pc:docMk/>
          <pc:sldMk cId="750961612" sldId="530"/>
        </pc:sldMkLst>
        <pc:spChg chg="mod">
          <ac:chgData name="Minderhout, W. van (Wouter)" userId="170059d7-fae5-46b1-b4fe-ef79f95fd93f" providerId="ADAL" clId="{811ECB48-C36B-4AA4-95A1-00C8E6E541F8}" dt="2022-03-01T14:10:57.164" v="19" actId="20577"/>
          <ac:spMkLst>
            <pc:docMk/>
            <pc:sldMk cId="750961612" sldId="530"/>
            <ac:spMk id="43" creationId="{F2111B1D-BCA5-4A34-9959-14AC281F770C}"/>
          </ac:spMkLst>
        </pc:spChg>
        <pc:spChg chg="mod">
          <ac:chgData name="Minderhout, W. van (Wouter)" userId="170059d7-fae5-46b1-b4fe-ef79f95fd93f" providerId="ADAL" clId="{811ECB48-C36B-4AA4-95A1-00C8E6E541F8}" dt="2022-03-01T13:16:07.243" v="5" actId="20577"/>
          <ac:spMkLst>
            <pc:docMk/>
            <pc:sldMk cId="750961612" sldId="530"/>
            <ac:spMk id="45" creationId="{00000000-0000-0000-0000-000000000000}"/>
          </ac:spMkLst>
        </pc:spChg>
        <pc:spChg chg="mod">
          <ac:chgData name="Minderhout, W. van (Wouter)" userId="170059d7-fae5-46b1-b4fe-ef79f95fd93f" providerId="ADAL" clId="{811ECB48-C36B-4AA4-95A1-00C8E6E541F8}" dt="2022-03-01T14:11:06.677" v="24" actId="20577"/>
          <ac:spMkLst>
            <pc:docMk/>
            <pc:sldMk cId="750961612" sldId="530"/>
            <ac:spMk id="52" creationId="{619B29E5-C963-457D-BBA6-CD378EE67E11}"/>
          </ac:spMkLst>
        </pc:spChg>
        <pc:picChg chg="mod">
          <ac:chgData name="Minderhout, W. van (Wouter)" userId="170059d7-fae5-46b1-b4fe-ef79f95fd93f" providerId="ADAL" clId="{811ECB48-C36B-4AA4-95A1-00C8E6E541F8}" dt="2022-03-01T13:17:09.348" v="7" actId="1076"/>
          <ac:picMkLst>
            <pc:docMk/>
            <pc:sldMk cId="750961612" sldId="530"/>
            <ac:picMk id="1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09"/>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49688" y="1"/>
            <a:ext cx="2946400" cy="496809"/>
          </a:xfrm>
          <a:prstGeom prst="rect">
            <a:avLst/>
          </a:prstGeom>
        </p:spPr>
        <p:txBody>
          <a:bodyPr vert="horz" lIns="91440" tIns="45720" rIns="91440" bIns="45720" rtlCol="0"/>
          <a:lstStyle>
            <a:lvl1pPr algn="r">
              <a:defRPr sz="1200"/>
            </a:lvl1pPr>
          </a:lstStyle>
          <a:p>
            <a:fld id="{17818B9C-5297-4FC8-B7AA-93CDA2D75C34}" type="datetimeFigureOut">
              <a:rPr lang="nl-NL" smtClean="0"/>
              <a:pPr/>
              <a:t>1-3-2022</a:t>
            </a:fld>
            <a:endParaRPr lang="nl-NL"/>
          </a:p>
        </p:txBody>
      </p:sp>
      <p:sp>
        <p:nvSpPr>
          <p:cNvPr id="4" name="Footer Placeholder 3"/>
          <p:cNvSpPr>
            <a:spLocks noGrp="1"/>
          </p:cNvSpPr>
          <p:nvPr>
            <p:ph type="ftr" sz="quarter" idx="2"/>
          </p:nvPr>
        </p:nvSpPr>
        <p:spPr>
          <a:xfrm>
            <a:off x="0" y="9428243"/>
            <a:ext cx="2946400" cy="496809"/>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49688" y="9428243"/>
            <a:ext cx="2946400" cy="496809"/>
          </a:xfrm>
          <a:prstGeom prst="rect">
            <a:avLst/>
          </a:prstGeom>
        </p:spPr>
        <p:txBody>
          <a:bodyPr vert="horz" lIns="91440" tIns="45720" rIns="91440" bIns="45720" rtlCol="0" anchor="b"/>
          <a:lstStyle>
            <a:lvl1pPr algn="r">
              <a:defRPr sz="1200"/>
            </a:lvl1pPr>
          </a:lstStyle>
          <a:p>
            <a:fld id="{662B99CE-2417-4449-9B3A-185D9154104C}" type="slidenum">
              <a:rPr lang="nl-NL" smtClean="0"/>
              <a:pPr/>
              <a:t>‹nr.›</a:t>
            </a:fld>
            <a:endParaRPr lang="nl-NL"/>
          </a:p>
        </p:txBody>
      </p:sp>
    </p:spTree>
    <p:extLst>
      <p:ext uri="{BB962C8B-B14F-4D97-AF65-F5344CB8AC3E}">
        <p14:creationId xmlns:p14="http://schemas.microsoft.com/office/powerpoint/2010/main" val="2403221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4E176547-A148-4CEB-8850-D8FF21301B23}" type="datetimeFigureOut">
              <a:rPr lang="nl-NL" smtClean="0"/>
              <a:pPr/>
              <a:t>1-3-2022</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2073ED69-8A49-4A49-A9F3-CD24EC4E73FF}" type="slidenum">
              <a:rPr lang="nl-NL" smtClean="0"/>
              <a:pPr/>
              <a:t>‹nr.›</a:t>
            </a:fld>
            <a:endParaRPr lang="nl-NL"/>
          </a:p>
        </p:txBody>
      </p:sp>
    </p:spTree>
    <p:extLst>
      <p:ext uri="{BB962C8B-B14F-4D97-AF65-F5344CB8AC3E}">
        <p14:creationId xmlns:p14="http://schemas.microsoft.com/office/powerpoint/2010/main" val="3698349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B2C6C7AB-17D0-4B76-BFA2-B4D39EB56DE7}" type="datetime1">
              <a:rPr lang="nl-NL" smtClean="0"/>
              <a:t>1-3-2022</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83EB798-5C5E-4EDD-A882-64C32BBD6209}" type="slidenum">
              <a:rPr lang="nl-NL"/>
              <a:pPr>
                <a:defRPr/>
              </a:pPr>
              <a:t>‹nr.›</a:t>
            </a:fld>
            <a:endParaRPr lang="nl-NL"/>
          </a:p>
        </p:txBody>
      </p:sp>
      <p:pic>
        <p:nvPicPr>
          <p:cNvPr id="7" name="Afbeelding 3" descr="lege sheet-0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0F43C52D-1B94-4893-B88D-8A9F6DC80EDE}" type="datetime1">
              <a:rPr lang="nl-NL" smtClean="0"/>
              <a:t>1-3-2022</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BEEE59F-73AB-49B2-916E-D45A647B6E28}"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263C4E9B-7D9E-40E4-9A47-4F3CED18B3F5}" type="datetime1">
              <a:rPr lang="nl-NL" smtClean="0"/>
              <a:t>1-3-2022</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4385F98-747C-4A9E-890B-E4F09351E299}"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7BF0B52B-BA58-496E-A2DB-4135FAC7FC46}" type="datetime1">
              <a:rPr lang="nl-NL" smtClean="0"/>
              <a:t>1-3-2022</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F689825-2351-4FEC-A797-3389A34EA9C6}" type="slidenum">
              <a:rPr lang="nl-NL" smtClean="0"/>
              <a:pPr>
                <a:defRPr/>
              </a:pPr>
              <a:t>‹nr.›</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BF1C4380-5291-4B1B-9950-A29818F578AE}" type="datetime1">
              <a:rPr lang="nl-NL" smtClean="0"/>
              <a:t>1-3-2022</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F689825-2351-4FEC-A797-3389A34EA9C6}" type="slidenum">
              <a:rPr lang="nl-NL"/>
              <a:pPr>
                <a:defRPr/>
              </a:pPr>
              <a:t>‹nr.›</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A2480B9D-179F-4842-90C9-B946BF3E7553}" type="datetime1">
              <a:rPr lang="nl-NL" smtClean="0"/>
              <a:t>1-3-2022</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67866875-B5C4-45C5-B8DC-82FBD74154F9}"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CD04E8A4-7557-40FB-9E6E-3A7B28D07C49}" type="datetime1">
              <a:rPr lang="nl-NL" smtClean="0"/>
              <a:t>1-3-2022</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7E498DEB-AFAD-4E2B-AC59-B0B6DE135476}"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3"/>
          <p:cNvSpPr>
            <a:spLocks noGrp="1"/>
          </p:cNvSpPr>
          <p:nvPr>
            <p:ph type="dt" sz="half" idx="10"/>
          </p:nvPr>
        </p:nvSpPr>
        <p:spPr/>
        <p:txBody>
          <a:bodyPr/>
          <a:lstStyle>
            <a:lvl1pPr>
              <a:defRPr/>
            </a:lvl1pPr>
          </a:lstStyle>
          <a:p>
            <a:pPr>
              <a:defRPr/>
            </a:pPr>
            <a:fld id="{F1FBC050-263A-49EF-9101-9251720C4565}" type="datetime1">
              <a:rPr lang="nl-NL" smtClean="0"/>
              <a:t>1-3-2022</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7705645B-0807-475D-9FFD-ECA97FA87D91}"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AFA67E25-D105-450B-B76D-90F833D78852}" type="datetime1">
              <a:rPr lang="nl-NL" smtClean="0"/>
              <a:t>1-3-2022</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0DA59BBD-5D3E-4D10-897D-FEA508FC872D}"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84444202-FCBD-4817-9308-F07B6D9ED810}" type="datetime1">
              <a:rPr lang="nl-NL" smtClean="0"/>
              <a:t>1-3-2022</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4D1B61CF-68D4-4375-83A6-FB1156F3C9F6}"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C3693FC8-14A2-4759-9006-91FCCD6FF4EA}" type="datetime1">
              <a:rPr lang="nl-NL" smtClean="0"/>
              <a:t>1-3-2022</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49EA95CE-A041-4EF2-A4B0-BC98B1872902}"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Titelstijl van model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446AD512-3AD9-4A4D-B00E-0686A5BBCBDB}" type="datetime1">
              <a:rPr lang="nl-NL" smtClean="0"/>
              <a:t>1-3-2022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E856951F-9462-4E4D-B408-D9DBC7F45F2B}" type="slidenum">
              <a:rPr lang="nl-NL"/>
              <a:pPr>
                <a:defRPr/>
              </a:pPr>
              <a:t>‹nr.›</a:t>
            </a:fld>
            <a:endParaRPr lang="nl-NL"/>
          </a:p>
        </p:txBody>
      </p:sp>
      <p:pic>
        <p:nvPicPr>
          <p:cNvPr id="7" name="Afbeelding 3" descr="lege sheet-01.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8" name="Afbeelding 3" descr="lege sheet-01.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lum bright="70000" contrast="-70000"/>
          </a:blip>
          <a:stretch>
            <a:fillRect/>
          </a:stretch>
        </p:blipFill>
        <p:spPr>
          <a:xfrm>
            <a:off x="0" y="0"/>
            <a:ext cx="9144000" cy="6858000"/>
          </a:xfrm>
          <a:prstGeom prst="rect">
            <a:avLst/>
          </a:prstGeom>
        </p:spPr>
      </p:pic>
      <p:sp>
        <p:nvSpPr>
          <p:cNvPr id="24" name="Tekstvak 3"/>
          <p:cNvSpPr txBox="1">
            <a:spLocks noChangeArrowheads="1"/>
          </p:cNvSpPr>
          <p:nvPr/>
        </p:nvSpPr>
        <p:spPr bwMode="auto">
          <a:xfrm>
            <a:off x="357852" y="5529"/>
            <a:ext cx="8193087" cy="584775"/>
          </a:xfrm>
          <a:prstGeom prst="rect">
            <a:avLst/>
          </a:prstGeom>
          <a:noFill/>
          <a:ln w="9525">
            <a:noFill/>
            <a:miter lim="800000"/>
            <a:headEnd/>
            <a:tailEnd/>
          </a:ln>
        </p:spPr>
        <p:txBody>
          <a:bodyPr wrap="square">
            <a:spAutoFit/>
          </a:bodyPr>
          <a:lstStyle/>
          <a:p>
            <a:r>
              <a:rPr lang="en-US" sz="3200" dirty="0" err="1">
                <a:solidFill>
                  <a:srgbClr val="C00000"/>
                </a:solidFill>
              </a:rPr>
              <a:t>Ontwikkeling</a:t>
            </a:r>
            <a:r>
              <a:rPr lang="en-US" sz="3200" dirty="0">
                <a:solidFill>
                  <a:srgbClr val="C00000"/>
                </a:solidFill>
              </a:rPr>
              <a:t> </a:t>
            </a:r>
            <a:r>
              <a:rPr lang="en-US" sz="3200" dirty="0" err="1">
                <a:solidFill>
                  <a:srgbClr val="C00000"/>
                </a:solidFill>
              </a:rPr>
              <a:t>aantallen</a:t>
            </a:r>
            <a:endParaRPr lang="en-US" sz="3200" dirty="0">
              <a:solidFill>
                <a:srgbClr val="C00000"/>
              </a:solidFill>
            </a:endParaRPr>
          </a:p>
        </p:txBody>
      </p:sp>
      <p:pic>
        <p:nvPicPr>
          <p:cNvPr id="25" name="Afbeelding 3" descr="lege sheet-01.jpg"/>
          <p:cNvPicPr>
            <a:picLocks noChangeAspect="1"/>
          </p:cNvPicPr>
          <p:nvPr/>
        </p:nvPicPr>
        <p:blipFill rotWithShape="1">
          <a:blip r:embed="rId3" cstate="print">
            <a:clrChange>
              <a:clrFrom>
                <a:srgbClr val="FFFFFF"/>
              </a:clrFrom>
              <a:clrTo>
                <a:srgbClr val="FFFFFF">
                  <a:alpha val="0"/>
                </a:srgbClr>
              </a:clrTo>
            </a:clrChange>
          </a:blip>
          <a:srcRect l="6875" t="3472" r="80833" b="92361"/>
          <a:stretch/>
        </p:blipFill>
        <p:spPr bwMode="auto">
          <a:xfrm>
            <a:off x="7906848" y="124712"/>
            <a:ext cx="1123950" cy="285750"/>
          </a:xfrm>
          <a:prstGeom prst="rect">
            <a:avLst/>
          </a:prstGeom>
          <a:noFill/>
          <a:ln w="9525">
            <a:noFill/>
            <a:miter lim="800000"/>
            <a:headEnd/>
            <a:tailEnd/>
          </a:ln>
        </p:spPr>
      </p:pic>
      <p:sp>
        <p:nvSpPr>
          <p:cNvPr id="54" name="Tekstvak 53"/>
          <p:cNvSpPr txBox="1"/>
          <p:nvPr/>
        </p:nvSpPr>
        <p:spPr>
          <a:xfrm>
            <a:off x="375301" y="587759"/>
            <a:ext cx="8550940" cy="1446550"/>
          </a:xfrm>
          <a:prstGeom prst="rect">
            <a:avLst/>
          </a:prstGeom>
          <a:noFill/>
        </p:spPr>
        <p:txBody>
          <a:bodyPr wrap="square" rtlCol="0">
            <a:spAutoFit/>
          </a:bodyPr>
          <a:lstStyle/>
          <a:p>
            <a:r>
              <a:rPr lang="nl-NL" sz="800" b="1" dirty="0">
                <a:solidFill>
                  <a:schemeClr val="bg1">
                    <a:lumMod val="50000"/>
                  </a:schemeClr>
                </a:solidFill>
              </a:rPr>
              <a:t>Toelichting</a:t>
            </a:r>
          </a:p>
          <a:p>
            <a:pPr marL="171450" indent="-171450">
              <a:buFont typeface="Arial" panose="020B0604020202020204" pitchFamily="34" charset="0"/>
              <a:buChar char="•"/>
            </a:pPr>
            <a:r>
              <a:rPr lang="nl-NL" sz="800" dirty="0">
                <a:solidFill>
                  <a:schemeClr val="bg1">
                    <a:lumMod val="50000"/>
                  </a:schemeClr>
                </a:solidFill>
              </a:rPr>
              <a:t>Aantallen hebben betrekking op de stand na volledige afronding van investeringsprogramma’s. In werkelijkheid loopt uitvoering van projecten vanuit programma’s door elkaar heen. Aantallen zijn inclusief plaatsen opgeleverd vanuit separate projectbeschikkingen, waaronder de </a:t>
            </a:r>
            <a:r>
              <a:rPr lang="nl-NL" sz="800" dirty="0" err="1">
                <a:solidFill>
                  <a:schemeClr val="bg1">
                    <a:lumMod val="50000"/>
                  </a:schemeClr>
                </a:solidFill>
              </a:rPr>
              <a:t>NSP’s</a:t>
            </a:r>
            <a:endParaRPr lang="nl-NL" sz="800" dirty="0">
              <a:solidFill>
                <a:schemeClr val="bg1">
                  <a:lumMod val="50000"/>
                </a:schemeClr>
              </a:solidFill>
            </a:endParaRPr>
          </a:p>
          <a:p>
            <a:pPr marL="171450" indent="-171450">
              <a:buFont typeface="Arial" panose="020B0604020202020204" pitchFamily="34" charset="0"/>
              <a:buChar char="•"/>
            </a:pPr>
            <a:r>
              <a:rPr lang="nl-NL" sz="800" dirty="0">
                <a:solidFill>
                  <a:schemeClr val="bg1">
                    <a:lumMod val="50000"/>
                  </a:schemeClr>
                </a:solidFill>
              </a:rPr>
              <a:t>Bij de tekorten is in geel de benodigde uitbreiding weergegeven en in rood de noodzakelijke vervanging van bestaande capaciteit om uitbreiding vorm te geven</a:t>
            </a:r>
          </a:p>
          <a:p>
            <a:pPr marL="171450" indent="-171450">
              <a:buFont typeface="Arial" panose="020B0604020202020204" pitchFamily="34" charset="0"/>
              <a:buChar char="•"/>
            </a:pPr>
            <a:r>
              <a:rPr lang="nl-NL" sz="800" dirty="0">
                <a:solidFill>
                  <a:schemeClr val="bg1">
                    <a:lumMod val="50000"/>
                  </a:schemeClr>
                </a:solidFill>
              </a:rPr>
              <a:t>Tussen het Bestuursakkoord en Impuls Fiets vindt een sprong plaats in het resterend tekort </a:t>
            </a:r>
            <a:r>
              <a:rPr lang="nl-NL" sz="800" dirty="0" err="1">
                <a:solidFill>
                  <a:schemeClr val="bg1">
                    <a:lumMod val="50000"/>
                  </a:schemeClr>
                </a:solidFill>
              </a:rPr>
              <a:t>a.g.v.</a:t>
            </a:r>
            <a:r>
              <a:rPr lang="nl-NL" sz="800" dirty="0">
                <a:solidFill>
                  <a:schemeClr val="bg1">
                    <a:lumMod val="50000"/>
                  </a:schemeClr>
                </a:solidFill>
              </a:rPr>
              <a:t> nieuwe prognosecijfers gebaseerd op nieuwe tellingen en (NMCA-)vervoersprognoses. Hierdoor lijkt er geen wiskundige relatie te zijn tussen uitbreiding van het aantal plaatsen enerzijds en het resterend tekort anderzijds. In werkelijkheid vindt er zowel een reductie (</a:t>
            </a:r>
            <a:r>
              <a:rPr lang="nl-NL" sz="800" dirty="0" err="1">
                <a:solidFill>
                  <a:schemeClr val="bg1">
                    <a:lumMod val="50000"/>
                  </a:schemeClr>
                </a:solidFill>
              </a:rPr>
              <a:t>a.g.v.</a:t>
            </a:r>
            <a:r>
              <a:rPr lang="nl-NL" sz="800" dirty="0">
                <a:solidFill>
                  <a:schemeClr val="bg1">
                    <a:lumMod val="50000"/>
                  </a:schemeClr>
                </a:solidFill>
              </a:rPr>
              <a:t> realisatie) als een toename van het resterend tekort (</a:t>
            </a:r>
            <a:r>
              <a:rPr lang="nl-NL" sz="800" dirty="0" err="1">
                <a:solidFill>
                  <a:schemeClr val="bg1">
                    <a:lumMod val="50000"/>
                  </a:schemeClr>
                </a:solidFill>
              </a:rPr>
              <a:t>a.g.v.</a:t>
            </a:r>
            <a:r>
              <a:rPr lang="nl-NL" sz="800" dirty="0">
                <a:solidFill>
                  <a:schemeClr val="bg1">
                    <a:lumMod val="50000"/>
                  </a:schemeClr>
                </a:solidFill>
              </a:rPr>
              <a:t> nieuwe prognoses) plaats</a:t>
            </a:r>
          </a:p>
          <a:p>
            <a:pPr marL="171450" indent="-171450">
              <a:buFont typeface="Arial" panose="020B0604020202020204" pitchFamily="34" charset="0"/>
              <a:buChar char="•"/>
            </a:pPr>
            <a:r>
              <a:rPr lang="nl-NL" sz="800" dirty="0">
                <a:solidFill>
                  <a:schemeClr val="bg1">
                    <a:lumMod val="50000"/>
                  </a:schemeClr>
                </a:solidFill>
              </a:rPr>
              <a:t>Het is goed te beseffen dat de nieuwe prognosecijfers op bepaalde stations een groei tot gevolg hebben, terwijl op andere stations een krimp wordt ingeschat. De totale landelijke </a:t>
            </a:r>
            <a:r>
              <a:rPr lang="nl-NL" sz="800" dirty="0" err="1">
                <a:solidFill>
                  <a:schemeClr val="bg1">
                    <a:lumMod val="50000"/>
                  </a:schemeClr>
                </a:solidFill>
              </a:rPr>
              <a:t>fietsparkeerbehoefte</a:t>
            </a:r>
            <a:r>
              <a:rPr lang="nl-NL" sz="800" dirty="0">
                <a:solidFill>
                  <a:schemeClr val="bg1">
                    <a:lumMod val="50000"/>
                  </a:schemeClr>
                </a:solidFill>
              </a:rPr>
              <a:t> blijft hierbij redelijk stabiel, maar op lokaal niveau kunnen grote verschuivingen in prognosebehoefte plaatsvinden. Hierdoor dient op enkele stations zelfs rekening gehouden te worden met toekomstige overcapaciteit. De totale fietsparkeercapaciteit zal hierdoor naar meer dan 650.000 (NMCA) plaatsen moeten doorgroeien (verwachting ca</a:t>
            </a:r>
            <a:r>
              <a:rPr lang="nl-NL" sz="800" b="1" dirty="0">
                <a:solidFill>
                  <a:schemeClr val="bg1">
                    <a:lumMod val="50000"/>
                  </a:schemeClr>
                </a:solidFill>
              </a:rPr>
              <a:t>. 670.000</a:t>
            </a:r>
            <a:r>
              <a:rPr lang="nl-NL" sz="800" dirty="0">
                <a:solidFill>
                  <a:schemeClr val="bg1">
                    <a:lumMod val="50000"/>
                  </a:schemeClr>
                </a:solidFill>
              </a:rPr>
              <a:t> (</a:t>
            </a:r>
            <a:r>
              <a:rPr lang="nl-NL" sz="800" dirty="0" err="1">
                <a:solidFill>
                  <a:schemeClr val="bg1">
                    <a:lumMod val="50000"/>
                  </a:schemeClr>
                </a:solidFill>
              </a:rPr>
              <a:t>obv</a:t>
            </a:r>
            <a:r>
              <a:rPr lang="nl-NL" sz="800" dirty="0">
                <a:solidFill>
                  <a:schemeClr val="bg1">
                    <a:lumMod val="50000"/>
                  </a:schemeClr>
                </a:solidFill>
              </a:rPr>
              <a:t> NMCA)), omdat - conform prognose - niet langer alle beschikbare capaciteit op de juiste plaats aanwezig is</a:t>
            </a:r>
          </a:p>
        </p:txBody>
      </p:sp>
      <p:grpSp>
        <p:nvGrpSpPr>
          <p:cNvPr id="62" name="Groep 61"/>
          <p:cNvGrpSpPr/>
          <p:nvPr/>
        </p:nvGrpSpPr>
        <p:grpSpPr>
          <a:xfrm>
            <a:off x="149243" y="1811709"/>
            <a:ext cx="8875488" cy="5249121"/>
            <a:chOff x="607292" y="250336"/>
            <a:chExt cx="8786169" cy="5249121"/>
          </a:xfrm>
        </p:grpSpPr>
        <p:sp>
          <p:nvSpPr>
            <p:cNvPr id="9" name="Rechthoek 8"/>
            <p:cNvSpPr/>
            <p:nvPr/>
          </p:nvSpPr>
          <p:spPr>
            <a:xfrm>
              <a:off x="1070268" y="2919290"/>
              <a:ext cx="1152000" cy="828000"/>
            </a:xfrm>
            <a:prstGeom prst="rect">
              <a:avLst/>
            </a:prstGeom>
            <a:gradFill flip="none" rotWithShape="1">
              <a:gsLst>
                <a:gs pos="49000">
                  <a:srgbClr val="A3C667"/>
                </a:gs>
                <a:gs pos="39000">
                  <a:srgbClr val="9EC364"/>
                </a:gs>
                <a:gs pos="0">
                  <a:srgbClr val="70AD47"/>
                </a:gs>
                <a:gs pos="100000">
                  <a:srgbClr val="C6D77D"/>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800" b="1" kern="0" dirty="0">
                <a:solidFill>
                  <a:srgbClr val="000000"/>
                </a:solidFill>
                <a:latin typeface="Arial" panose="020B0604020202020204" pitchFamily="34" charset="0"/>
                <a:cs typeface="Arial" panose="020B0604020202020204" pitchFamily="34" charset="0"/>
              </a:endParaRPr>
            </a:p>
            <a:p>
              <a:pPr algn="ctr"/>
              <a:r>
                <a:rPr lang="nl-NL" sz="900" b="1" kern="0" dirty="0">
                  <a:solidFill>
                    <a:schemeClr val="bg1"/>
                  </a:solidFill>
                  <a:latin typeface="Arial" panose="020B0604020202020204" pitchFamily="34" charset="0"/>
                  <a:cs typeface="Arial" panose="020B0604020202020204" pitchFamily="34" charset="0"/>
                </a:rPr>
                <a:t>Ruimte voor </a:t>
              </a:r>
            </a:p>
            <a:p>
              <a:pPr algn="ctr"/>
              <a:r>
                <a:rPr lang="nl-NL" sz="900" b="1" kern="0" dirty="0">
                  <a:solidFill>
                    <a:schemeClr val="bg1"/>
                  </a:solidFill>
                  <a:latin typeface="Arial" panose="020B0604020202020204" pitchFamily="34" charset="0"/>
                  <a:cs typeface="Arial" panose="020B0604020202020204" pitchFamily="34" charset="0"/>
                </a:rPr>
                <a:t>de Fiets</a:t>
              </a:r>
            </a:p>
          </p:txBody>
        </p:sp>
        <p:sp>
          <p:nvSpPr>
            <p:cNvPr id="10" name="Rechthoek 9"/>
            <p:cNvSpPr/>
            <p:nvPr/>
          </p:nvSpPr>
          <p:spPr>
            <a:xfrm>
              <a:off x="2332391" y="2257709"/>
              <a:ext cx="1152000" cy="1476000"/>
            </a:xfrm>
            <a:prstGeom prst="rect">
              <a:avLst/>
            </a:prstGeom>
            <a:gradFill flip="none" rotWithShape="1">
              <a:gsLst>
                <a:gs pos="49000">
                  <a:srgbClr val="A3C667"/>
                </a:gs>
                <a:gs pos="39000">
                  <a:srgbClr val="9EC364"/>
                </a:gs>
                <a:gs pos="0">
                  <a:srgbClr val="70AD47"/>
                </a:gs>
                <a:gs pos="100000">
                  <a:srgbClr val="C6D77D"/>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900" b="1" kern="0" dirty="0">
                <a:solidFill>
                  <a:srgbClr val="000000"/>
                </a:solidFill>
                <a:latin typeface="Arial" panose="020B0604020202020204" pitchFamily="34" charset="0"/>
                <a:cs typeface="Arial" panose="020B0604020202020204" pitchFamily="34" charset="0"/>
              </a:endParaRPr>
            </a:p>
            <a:p>
              <a:pPr algn="ctr"/>
              <a:r>
                <a:rPr lang="nl-NL" sz="900" b="1" kern="0" dirty="0">
                  <a:solidFill>
                    <a:schemeClr val="bg1"/>
                  </a:solidFill>
                  <a:latin typeface="Arial" panose="020B0604020202020204" pitchFamily="34" charset="0"/>
                  <a:cs typeface="Arial" panose="020B0604020202020204" pitchFamily="34" charset="0"/>
                </a:rPr>
                <a:t>Actieplan Fietsparkeren</a:t>
              </a:r>
            </a:p>
          </p:txBody>
        </p:sp>
        <p:sp>
          <p:nvSpPr>
            <p:cNvPr id="11" name="Rechthoek 10"/>
            <p:cNvSpPr/>
            <p:nvPr/>
          </p:nvSpPr>
          <p:spPr>
            <a:xfrm>
              <a:off x="3587448" y="2048020"/>
              <a:ext cx="1152000" cy="1692000"/>
            </a:xfrm>
            <a:prstGeom prst="rect">
              <a:avLst/>
            </a:prstGeom>
            <a:gradFill flip="none" rotWithShape="1">
              <a:gsLst>
                <a:gs pos="49000">
                  <a:srgbClr val="A3C667"/>
                </a:gs>
                <a:gs pos="39000">
                  <a:srgbClr val="9EC364"/>
                </a:gs>
                <a:gs pos="0">
                  <a:srgbClr val="70AD47"/>
                </a:gs>
                <a:gs pos="100000">
                  <a:srgbClr val="C6D77D"/>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900" b="1" kern="0" dirty="0">
                <a:solidFill>
                  <a:srgbClr val="000000"/>
                </a:solidFill>
                <a:latin typeface="Arial" panose="020B0604020202020204" pitchFamily="34" charset="0"/>
                <a:cs typeface="Arial" panose="020B0604020202020204" pitchFamily="34" charset="0"/>
              </a:endParaRPr>
            </a:p>
            <a:p>
              <a:pPr algn="ctr"/>
              <a:r>
                <a:rPr lang="nl-NL" sz="900" b="1" kern="0" dirty="0">
                  <a:solidFill>
                    <a:schemeClr val="bg1"/>
                  </a:solidFill>
                  <a:latin typeface="Arial" panose="020B0604020202020204" pitchFamily="34" charset="0"/>
                  <a:cs typeface="Arial" panose="020B0604020202020204" pitchFamily="34" charset="0"/>
                </a:rPr>
                <a:t>Bestuursakkoord Fietsparkeren</a:t>
              </a:r>
            </a:p>
          </p:txBody>
        </p:sp>
        <p:sp>
          <p:nvSpPr>
            <p:cNvPr id="12" name="Rechthoek 11"/>
            <p:cNvSpPr/>
            <p:nvPr/>
          </p:nvSpPr>
          <p:spPr>
            <a:xfrm>
              <a:off x="4997775" y="1765998"/>
              <a:ext cx="1152000" cy="1980000"/>
            </a:xfrm>
            <a:prstGeom prst="rect">
              <a:avLst/>
            </a:prstGeom>
            <a:gradFill flip="none" rotWithShape="1">
              <a:gsLst>
                <a:gs pos="49000">
                  <a:srgbClr val="A3C667"/>
                </a:gs>
                <a:gs pos="39000">
                  <a:srgbClr val="9EC364"/>
                </a:gs>
                <a:gs pos="0">
                  <a:srgbClr val="70AD47"/>
                </a:gs>
                <a:gs pos="100000">
                  <a:srgbClr val="C6D77D"/>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900" b="1" kern="0" dirty="0">
                <a:solidFill>
                  <a:srgbClr val="000000"/>
                </a:solidFill>
                <a:latin typeface="Arial" panose="020B0604020202020204" pitchFamily="34" charset="0"/>
                <a:cs typeface="Arial" panose="020B0604020202020204" pitchFamily="34" charset="0"/>
              </a:endParaRPr>
            </a:p>
            <a:p>
              <a:pPr algn="ctr"/>
              <a:r>
                <a:rPr lang="nl-NL" sz="900" b="1" kern="0" dirty="0">
                  <a:solidFill>
                    <a:schemeClr val="bg1"/>
                  </a:solidFill>
                  <a:latin typeface="Arial" panose="020B0604020202020204" pitchFamily="34" charset="0"/>
                  <a:cs typeface="Arial" panose="020B0604020202020204" pitchFamily="34" charset="0"/>
                </a:rPr>
                <a:t>Impuls Fiets</a:t>
              </a:r>
            </a:p>
          </p:txBody>
        </p:sp>
        <p:sp>
          <p:nvSpPr>
            <p:cNvPr id="13" name="Rechthoek 12"/>
            <p:cNvSpPr/>
            <p:nvPr/>
          </p:nvSpPr>
          <p:spPr>
            <a:xfrm>
              <a:off x="7892492" y="971918"/>
              <a:ext cx="1152000" cy="2772000"/>
            </a:xfrm>
            <a:prstGeom prst="rect">
              <a:avLst/>
            </a:prstGeom>
            <a:gradFill flip="none" rotWithShape="1">
              <a:gsLst>
                <a:gs pos="0">
                  <a:srgbClr val="FFC000">
                    <a:tint val="66000"/>
                    <a:satMod val="160000"/>
                  </a:srgbClr>
                </a:gs>
                <a:gs pos="12000">
                  <a:srgbClr val="FFC000">
                    <a:tint val="44500"/>
                    <a:satMod val="160000"/>
                  </a:srgbClr>
                </a:gs>
                <a:gs pos="23000">
                  <a:srgbClr val="92D050"/>
                </a:gs>
                <a:gs pos="100000">
                  <a:srgbClr val="92D05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sz="900" b="1" kern="0" dirty="0">
                <a:solidFill>
                  <a:srgbClr val="000000"/>
                </a:solidFill>
                <a:latin typeface="Arial" panose="020B0604020202020204" pitchFamily="34" charset="0"/>
                <a:cs typeface="Arial" panose="020B0604020202020204" pitchFamily="34" charset="0"/>
              </a:endParaRPr>
            </a:p>
            <a:p>
              <a:pPr algn="ctr"/>
              <a:r>
                <a:rPr lang="nl-NL" sz="900" b="1" kern="0" dirty="0">
                  <a:solidFill>
                    <a:schemeClr val="bg1"/>
                  </a:solidFill>
                  <a:latin typeface="Arial" panose="020B0604020202020204" pitchFamily="34" charset="0"/>
                  <a:cs typeface="Arial" panose="020B0604020202020204" pitchFamily="34" charset="0"/>
                </a:rPr>
                <a:t>Prognose ProRail </a:t>
              </a:r>
              <a:r>
                <a:rPr lang="nl-NL" sz="1200" b="1" kern="0" dirty="0">
                  <a:solidFill>
                    <a:schemeClr val="bg1"/>
                  </a:solidFill>
                  <a:latin typeface="Arial" panose="020B0604020202020204" pitchFamily="34" charset="0"/>
                  <a:cs typeface="Arial" panose="020B0604020202020204" pitchFamily="34" charset="0"/>
                </a:rPr>
                <a:t>2040</a:t>
              </a:r>
              <a:endParaRPr lang="nl-NL" sz="900" b="1" kern="0" dirty="0">
                <a:solidFill>
                  <a:schemeClr val="bg1"/>
                </a:solidFill>
                <a:latin typeface="Arial" panose="020B0604020202020204" pitchFamily="34" charset="0"/>
                <a:cs typeface="Arial" panose="020B0604020202020204" pitchFamily="34" charset="0"/>
              </a:endParaRPr>
            </a:p>
          </p:txBody>
        </p:sp>
        <p:sp>
          <p:nvSpPr>
            <p:cNvPr id="16" name="Tekstvak 15"/>
            <p:cNvSpPr txBox="1"/>
            <p:nvPr/>
          </p:nvSpPr>
          <p:spPr>
            <a:xfrm rot="16200000">
              <a:off x="-571264" y="1567836"/>
              <a:ext cx="2881222" cy="246221"/>
            </a:xfrm>
            <a:prstGeom prst="rect">
              <a:avLst/>
            </a:prstGeom>
            <a:noFill/>
          </p:spPr>
          <p:txBody>
            <a:bodyPr wrap="square" rtlCol="0">
              <a:spAutoFit/>
            </a:bodyPr>
            <a:lstStyle/>
            <a:p>
              <a:pPr algn="ctr"/>
              <a:r>
                <a:rPr lang="nl-NL" sz="1000" b="1" dirty="0"/>
                <a:t># Gerealiseerd/ te realiseren</a:t>
              </a:r>
            </a:p>
          </p:txBody>
        </p:sp>
        <p:sp>
          <p:nvSpPr>
            <p:cNvPr id="17" name="Tekstvak 16"/>
            <p:cNvSpPr txBox="1"/>
            <p:nvPr/>
          </p:nvSpPr>
          <p:spPr>
            <a:xfrm rot="16200000">
              <a:off x="-173085" y="4318971"/>
              <a:ext cx="1960863" cy="400110"/>
            </a:xfrm>
            <a:prstGeom prst="rect">
              <a:avLst/>
            </a:prstGeom>
            <a:noFill/>
          </p:spPr>
          <p:txBody>
            <a:bodyPr wrap="square" rtlCol="0">
              <a:spAutoFit/>
            </a:bodyPr>
            <a:lstStyle/>
            <a:p>
              <a:pPr algn="ctr"/>
              <a:r>
                <a:rPr lang="nl-NL" sz="1000" b="1" dirty="0"/>
                <a:t># Resterend tekort/ bouwopgave ten tijde van</a:t>
              </a:r>
            </a:p>
          </p:txBody>
        </p:sp>
        <p:cxnSp>
          <p:nvCxnSpPr>
            <p:cNvPr id="6" name="Rechte verbindingslijn 5"/>
            <p:cNvCxnSpPr/>
            <p:nvPr/>
          </p:nvCxnSpPr>
          <p:spPr>
            <a:xfrm flipV="1">
              <a:off x="1001084" y="790990"/>
              <a:ext cx="0" cy="4356000"/>
            </a:xfrm>
            <a:prstGeom prst="line">
              <a:avLst/>
            </a:prstGeom>
            <a:effectLst/>
          </p:spPr>
          <p:style>
            <a:lnRef idx="2">
              <a:schemeClr val="accent2"/>
            </a:lnRef>
            <a:fillRef idx="0">
              <a:schemeClr val="accent2"/>
            </a:fillRef>
            <a:effectRef idx="1">
              <a:schemeClr val="accent2"/>
            </a:effectRef>
            <a:fontRef idx="minor">
              <a:schemeClr val="tx1"/>
            </a:fontRef>
          </p:style>
        </p:cxnSp>
        <p:cxnSp>
          <p:nvCxnSpPr>
            <p:cNvPr id="19" name="Rechte verbindingslijn 18"/>
            <p:cNvCxnSpPr/>
            <p:nvPr/>
          </p:nvCxnSpPr>
          <p:spPr>
            <a:xfrm flipV="1">
              <a:off x="7405670" y="973186"/>
              <a:ext cx="477325" cy="535333"/>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28" name="Tekstvak 27"/>
            <p:cNvSpPr txBox="1"/>
            <p:nvPr/>
          </p:nvSpPr>
          <p:spPr>
            <a:xfrm>
              <a:off x="7760253" y="539317"/>
              <a:ext cx="1633208" cy="830997"/>
            </a:xfrm>
            <a:prstGeom prst="rect">
              <a:avLst/>
            </a:prstGeom>
            <a:noFill/>
          </p:spPr>
          <p:txBody>
            <a:bodyPr wrap="none" rtlCol="0">
              <a:spAutoFit/>
            </a:bodyPr>
            <a:lstStyle/>
            <a:p>
              <a:r>
                <a:rPr lang="nl-NL" sz="1200" b="1" dirty="0"/>
                <a:t>650-670.000 (NMCA)</a:t>
              </a:r>
            </a:p>
            <a:p>
              <a:r>
                <a:rPr lang="nl-NL" sz="1200" b="1" dirty="0">
                  <a:solidFill>
                    <a:srgbClr val="00B0F0"/>
                  </a:solidFill>
                </a:rPr>
                <a:t>688-710.000 (IMA)</a:t>
              </a:r>
            </a:p>
            <a:p>
              <a:endParaRPr lang="nl-NL" sz="1200" b="1" dirty="0"/>
            </a:p>
            <a:p>
              <a:endParaRPr lang="nl-NL" sz="1200" b="1" dirty="0"/>
            </a:p>
          </p:txBody>
        </p:sp>
        <p:sp>
          <p:nvSpPr>
            <p:cNvPr id="29" name="Tekstvak 28"/>
            <p:cNvSpPr txBox="1"/>
            <p:nvPr/>
          </p:nvSpPr>
          <p:spPr>
            <a:xfrm>
              <a:off x="5196894" y="1482638"/>
              <a:ext cx="737702" cy="276999"/>
            </a:xfrm>
            <a:prstGeom prst="rect">
              <a:avLst/>
            </a:prstGeom>
            <a:noFill/>
          </p:spPr>
          <p:txBody>
            <a:bodyPr wrap="none" rtlCol="0">
              <a:spAutoFit/>
            </a:bodyPr>
            <a:lstStyle/>
            <a:p>
              <a:r>
                <a:rPr lang="nl-NL" sz="1200" b="1" dirty="0"/>
                <a:t>575.000</a:t>
              </a:r>
            </a:p>
          </p:txBody>
        </p:sp>
        <p:sp>
          <p:nvSpPr>
            <p:cNvPr id="30" name="Tekstvak 29"/>
            <p:cNvSpPr txBox="1"/>
            <p:nvPr/>
          </p:nvSpPr>
          <p:spPr>
            <a:xfrm>
              <a:off x="3796015" y="1756859"/>
              <a:ext cx="737702" cy="276999"/>
            </a:xfrm>
            <a:prstGeom prst="rect">
              <a:avLst/>
            </a:prstGeom>
            <a:noFill/>
          </p:spPr>
          <p:txBody>
            <a:bodyPr wrap="none" rtlCol="0">
              <a:spAutoFit/>
            </a:bodyPr>
            <a:lstStyle/>
            <a:p>
              <a:r>
                <a:rPr lang="nl-NL" sz="1200" b="1" dirty="0"/>
                <a:t>540.000</a:t>
              </a:r>
            </a:p>
          </p:txBody>
        </p:sp>
        <p:sp>
          <p:nvSpPr>
            <p:cNvPr id="31" name="Tekstvak 30"/>
            <p:cNvSpPr txBox="1"/>
            <p:nvPr/>
          </p:nvSpPr>
          <p:spPr>
            <a:xfrm>
              <a:off x="2531034" y="1993240"/>
              <a:ext cx="737702" cy="276999"/>
            </a:xfrm>
            <a:prstGeom prst="rect">
              <a:avLst/>
            </a:prstGeom>
            <a:noFill/>
          </p:spPr>
          <p:txBody>
            <a:bodyPr wrap="none" rtlCol="0">
              <a:spAutoFit/>
            </a:bodyPr>
            <a:lstStyle/>
            <a:p>
              <a:r>
                <a:rPr lang="nl-NL" sz="1200" b="1" dirty="0"/>
                <a:t>520.000</a:t>
              </a:r>
            </a:p>
          </p:txBody>
        </p:sp>
        <p:sp>
          <p:nvSpPr>
            <p:cNvPr id="32" name="Tekstvak 31"/>
            <p:cNvSpPr txBox="1"/>
            <p:nvPr/>
          </p:nvSpPr>
          <p:spPr>
            <a:xfrm>
              <a:off x="1141639" y="2629879"/>
              <a:ext cx="1019831" cy="276999"/>
            </a:xfrm>
            <a:prstGeom prst="rect">
              <a:avLst/>
            </a:prstGeom>
            <a:noFill/>
          </p:spPr>
          <p:txBody>
            <a:bodyPr wrap="none" rtlCol="0">
              <a:spAutoFit/>
            </a:bodyPr>
            <a:lstStyle/>
            <a:p>
              <a:r>
                <a:rPr lang="nl-NL" sz="1200" b="1" dirty="0"/>
                <a:t>ca. 400.000</a:t>
              </a:r>
            </a:p>
          </p:txBody>
        </p:sp>
        <p:sp>
          <p:nvSpPr>
            <p:cNvPr id="33" name="Rechthoek 32"/>
            <p:cNvSpPr/>
            <p:nvPr/>
          </p:nvSpPr>
          <p:spPr>
            <a:xfrm>
              <a:off x="2323885" y="3757405"/>
              <a:ext cx="1152000" cy="1152000"/>
            </a:xfrm>
            <a:prstGeom prst="rect">
              <a:avLst/>
            </a:prstGeom>
            <a:gradFill flip="none" rotWithShape="1">
              <a:gsLst>
                <a:gs pos="25000">
                  <a:srgbClr val="FFC000"/>
                </a:gs>
                <a:gs pos="0">
                  <a:srgbClr val="C00000"/>
                </a:gs>
                <a:gs pos="85000">
                  <a:srgbClr val="FFC000">
                    <a:tint val="44500"/>
                    <a:satMod val="160000"/>
                  </a:srgbClr>
                </a:gs>
                <a:gs pos="100000">
                  <a:srgbClr val="FFC000">
                    <a:tint val="23500"/>
                    <a:satMod val="160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00" b="1" kern="0" dirty="0">
                <a:solidFill>
                  <a:schemeClr val="tx1"/>
                </a:solidFill>
                <a:latin typeface="Arial" panose="020B0604020202020204" pitchFamily="34" charset="0"/>
                <a:cs typeface="Arial" panose="020B0604020202020204" pitchFamily="34" charset="0"/>
              </a:endParaRPr>
            </a:p>
            <a:p>
              <a:pPr algn="ctr"/>
              <a:endParaRPr lang="nl-NL" sz="1000" b="1" kern="0" dirty="0">
                <a:solidFill>
                  <a:schemeClr val="bg1"/>
                </a:solidFill>
                <a:latin typeface="Arial" panose="020B0604020202020204" pitchFamily="34" charset="0"/>
                <a:cs typeface="Arial" panose="020B0604020202020204" pitchFamily="34" charset="0"/>
              </a:endParaRPr>
            </a:p>
            <a:p>
              <a:pPr algn="ctr"/>
              <a:endParaRPr lang="nl-NL" sz="1000" b="1" kern="0" dirty="0">
                <a:solidFill>
                  <a:schemeClr val="bg1"/>
                </a:solidFill>
                <a:latin typeface="Arial" panose="020B0604020202020204" pitchFamily="34" charset="0"/>
                <a:cs typeface="Arial" panose="020B0604020202020204" pitchFamily="34" charset="0"/>
              </a:endParaRPr>
            </a:p>
            <a:p>
              <a:pPr algn="ctr"/>
              <a:endParaRPr lang="nl-NL" sz="1000" b="1" kern="0" dirty="0">
                <a:solidFill>
                  <a:schemeClr val="bg1"/>
                </a:solidFill>
                <a:latin typeface="Arial" panose="020B0604020202020204" pitchFamily="34" charset="0"/>
                <a:cs typeface="Arial" panose="020B0604020202020204" pitchFamily="34" charset="0"/>
              </a:endParaRPr>
            </a:p>
            <a:p>
              <a:pPr algn="ctr"/>
              <a:endParaRPr lang="nl-NL" sz="1000" b="1" kern="0" dirty="0">
                <a:solidFill>
                  <a:schemeClr val="bg1"/>
                </a:solidFill>
                <a:latin typeface="Arial" panose="020B0604020202020204" pitchFamily="34" charset="0"/>
                <a:cs typeface="Arial" panose="020B0604020202020204" pitchFamily="34" charset="0"/>
              </a:endParaRPr>
            </a:p>
            <a:p>
              <a:pPr algn="ctr"/>
              <a:r>
                <a:rPr lang="nl-NL" sz="1000" kern="0" dirty="0">
                  <a:solidFill>
                    <a:schemeClr val="bg1"/>
                  </a:solidFill>
                  <a:latin typeface="Arial" panose="020B0604020202020204" pitchFamily="34" charset="0"/>
                  <a:cs typeface="Arial" panose="020B0604020202020204" pitchFamily="34" charset="0"/>
                </a:rPr>
                <a:t>130.000</a:t>
              </a:r>
            </a:p>
            <a:p>
              <a:pPr algn="ctr"/>
              <a:endParaRPr lang="nl-NL" sz="600" kern="0" dirty="0">
                <a:solidFill>
                  <a:schemeClr val="bg1"/>
                </a:solidFill>
                <a:latin typeface="Arial" panose="020B0604020202020204" pitchFamily="34" charset="0"/>
                <a:cs typeface="Arial" panose="020B0604020202020204" pitchFamily="34" charset="0"/>
              </a:endParaRPr>
            </a:p>
            <a:p>
              <a:pPr algn="ctr"/>
              <a:r>
                <a:rPr lang="nl-NL" sz="1000" kern="0" dirty="0">
                  <a:solidFill>
                    <a:schemeClr val="bg1"/>
                  </a:solidFill>
                  <a:latin typeface="Arial" panose="020B0604020202020204" pitchFamily="34" charset="0"/>
                  <a:cs typeface="Arial" panose="020B0604020202020204" pitchFamily="34" charset="0"/>
                </a:rPr>
                <a:t>40.000</a:t>
              </a:r>
            </a:p>
          </p:txBody>
        </p:sp>
        <p:sp>
          <p:nvSpPr>
            <p:cNvPr id="34" name="Rechthoek 33"/>
            <p:cNvSpPr/>
            <p:nvPr/>
          </p:nvSpPr>
          <p:spPr>
            <a:xfrm>
              <a:off x="3583195" y="3766482"/>
              <a:ext cx="1152000" cy="972000"/>
            </a:xfrm>
            <a:prstGeom prst="rect">
              <a:avLst/>
            </a:prstGeom>
            <a:gradFill flip="none" rotWithShape="1">
              <a:gsLst>
                <a:gs pos="25000">
                  <a:srgbClr val="FFC000"/>
                </a:gs>
                <a:gs pos="0">
                  <a:srgbClr val="C00000"/>
                </a:gs>
                <a:gs pos="85000">
                  <a:srgbClr val="FFC000">
                    <a:tint val="44500"/>
                    <a:satMod val="160000"/>
                  </a:srgbClr>
                </a:gs>
                <a:gs pos="100000">
                  <a:srgbClr val="FFC000">
                    <a:tint val="23500"/>
                    <a:satMod val="160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00" b="1" kern="0" dirty="0">
                <a:solidFill>
                  <a:srgbClr val="000000"/>
                </a:solidFill>
                <a:latin typeface="Arial" panose="020B0604020202020204" pitchFamily="34" charset="0"/>
                <a:cs typeface="Arial" panose="020B0604020202020204" pitchFamily="34" charset="0"/>
              </a:endParaRPr>
            </a:p>
            <a:p>
              <a:pPr algn="ctr"/>
              <a:endParaRPr lang="nl-NL" sz="1000" b="1" kern="0" dirty="0">
                <a:solidFill>
                  <a:srgbClr val="000000"/>
                </a:solidFill>
                <a:latin typeface="Arial" panose="020B0604020202020204" pitchFamily="34" charset="0"/>
                <a:cs typeface="Arial" panose="020B0604020202020204" pitchFamily="34" charset="0"/>
              </a:endParaRPr>
            </a:p>
            <a:p>
              <a:pPr algn="ctr"/>
              <a:endParaRPr lang="nl-NL" sz="1000" b="1" kern="0" dirty="0">
                <a:solidFill>
                  <a:srgbClr val="000000"/>
                </a:solidFill>
                <a:latin typeface="Arial" panose="020B0604020202020204" pitchFamily="34" charset="0"/>
                <a:cs typeface="Arial" panose="020B0604020202020204" pitchFamily="34" charset="0"/>
              </a:endParaRPr>
            </a:p>
            <a:p>
              <a:pPr algn="ctr"/>
              <a:endParaRPr lang="nl-NL" sz="1000" b="1" kern="0" dirty="0">
                <a:solidFill>
                  <a:srgbClr val="000000"/>
                </a:solidFill>
                <a:latin typeface="Arial" panose="020B0604020202020204" pitchFamily="34" charset="0"/>
                <a:cs typeface="Arial" panose="020B0604020202020204" pitchFamily="34" charset="0"/>
              </a:endParaRPr>
            </a:p>
            <a:p>
              <a:pPr algn="ctr"/>
              <a:r>
                <a:rPr lang="nl-NL" sz="1000" kern="0" dirty="0">
                  <a:solidFill>
                    <a:schemeClr val="bg1"/>
                  </a:solidFill>
                  <a:latin typeface="Arial" panose="020B0604020202020204" pitchFamily="34" charset="0"/>
                  <a:cs typeface="Arial" panose="020B0604020202020204" pitchFamily="34" charset="0"/>
                </a:rPr>
                <a:t>110.000</a:t>
              </a:r>
            </a:p>
            <a:p>
              <a:pPr algn="ctr"/>
              <a:endParaRPr lang="nl-NL" sz="500" kern="0" dirty="0">
                <a:solidFill>
                  <a:schemeClr val="bg1"/>
                </a:solidFill>
                <a:latin typeface="Arial" panose="020B0604020202020204" pitchFamily="34" charset="0"/>
                <a:cs typeface="Arial" panose="020B0604020202020204" pitchFamily="34" charset="0"/>
              </a:endParaRPr>
            </a:p>
            <a:p>
              <a:pPr algn="ctr"/>
              <a:r>
                <a:rPr lang="nl-NL" sz="1000" kern="0" dirty="0">
                  <a:solidFill>
                    <a:schemeClr val="bg1"/>
                  </a:solidFill>
                  <a:latin typeface="Arial" panose="020B0604020202020204" pitchFamily="34" charset="0"/>
                  <a:cs typeface="Arial" panose="020B0604020202020204" pitchFamily="34" charset="0"/>
                </a:rPr>
                <a:t>40.000</a:t>
              </a:r>
            </a:p>
          </p:txBody>
        </p:sp>
        <p:sp>
          <p:nvSpPr>
            <p:cNvPr id="35" name="Rechthoek 34"/>
            <p:cNvSpPr/>
            <p:nvPr/>
          </p:nvSpPr>
          <p:spPr>
            <a:xfrm>
              <a:off x="4989745" y="3748630"/>
              <a:ext cx="1152000" cy="828000"/>
            </a:xfrm>
            <a:prstGeom prst="rect">
              <a:avLst/>
            </a:prstGeom>
            <a:gradFill flip="none" rotWithShape="1">
              <a:gsLst>
                <a:gs pos="25000">
                  <a:srgbClr val="FFC000"/>
                </a:gs>
                <a:gs pos="0">
                  <a:srgbClr val="C00000"/>
                </a:gs>
                <a:gs pos="85000">
                  <a:srgbClr val="FFC000">
                    <a:tint val="44500"/>
                    <a:satMod val="160000"/>
                  </a:srgbClr>
                </a:gs>
                <a:gs pos="100000">
                  <a:srgbClr val="FFC000">
                    <a:tint val="23500"/>
                    <a:satMod val="160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00" b="1" kern="0" dirty="0">
                <a:solidFill>
                  <a:srgbClr val="000000"/>
                </a:solidFill>
                <a:latin typeface="Arial" panose="020B0604020202020204" pitchFamily="34" charset="0"/>
                <a:cs typeface="Arial" panose="020B0604020202020204" pitchFamily="34" charset="0"/>
              </a:endParaRPr>
            </a:p>
            <a:p>
              <a:pPr algn="ctr"/>
              <a:endParaRPr lang="nl-NL" sz="1000" b="1" kern="0" dirty="0">
                <a:solidFill>
                  <a:srgbClr val="000000"/>
                </a:solidFill>
                <a:latin typeface="Arial" panose="020B0604020202020204" pitchFamily="34" charset="0"/>
                <a:cs typeface="Arial" panose="020B0604020202020204" pitchFamily="34" charset="0"/>
              </a:endParaRPr>
            </a:p>
            <a:p>
              <a:pPr algn="ctr"/>
              <a:endParaRPr lang="nl-NL" sz="1000" b="1" kern="0" dirty="0">
                <a:solidFill>
                  <a:srgbClr val="000000"/>
                </a:solidFill>
                <a:latin typeface="Arial" panose="020B0604020202020204" pitchFamily="34" charset="0"/>
                <a:cs typeface="Arial" panose="020B0604020202020204" pitchFamily="34" charset="0"/>
              </a:endParaRPr>
            </a:p>
            <a:p>
              <a:pPr algn="ctr"/>
              <a:r>
                <a:rPr lang="nl-NL" sz="1000" kern="0" dirty="0">
                  <a:solidFill>
                    <a:schemeClr val="bg1"/>
                  </a:solidFill>
                  <a:latin typeface="Arial" panose="020B0604020202020204" pitchFamily="34" charset="0"/>
                  <a:cs typeface="Arial" panose="020B0604020202020204" pitchFamily="34" charset="0"/>
                </a:rPr>
                <a:t>100.000</a:t>
              </a:r>
            </a:p>
            <a:p>
              <a:pPr algn="ctr"/>
              <a:endParaRPr lang="nl-NL" sz="700" kern="0" dirty="0">
                <a:solidFill>
                  <a:schemeClr val="bg1"/>
                </a:solidFill>
                <a:latin typeface="Arial" panose="020B0604020202020204" pitchFamily="34" charset="0"/>
                <a:cs typeface="Arial" panose="020B0604020202020204" pitchFamily="34" charset="0"/>
              </a:endParaRPr>
            </a:p>
            <a:p>
              <a:pPr algn="ctr"/>
              <a:r>
                <a:rPr lang="nl-NL" sz="1000" kern="0" dirty="0">
                  <a:solidFill>
                    <a:schemeClr val="bg1"/>
                  </a:solidFill>
                  <a:latin typeface="Arial" panose="020B0604020202020204" pitchFamily="34" charset="0"/>
                  <a:cs typeface="Arial" panose="020B0604020202020204" pitchFamily="34" charset="0"/>
                </a:rPr>
                <a:t>30.000</a:t>
              </a:r>
            </a:p>
          </p:txBody>
        </p:sp>
        <p:cxnSp>
          <p:nvCxnSpPr>
            <p:cNvPr id="5" name="Rechte verbindingslijn 4"/>
            <p:cNvCxnSpPr/>
            <p:nvPr/>
          </p:nvCxnSpPr>
          <p:spPr>
            <a:xfrm>
              <a:off x="1001084" y="3753504"/>
              <a:ext cx="8100000" cy="0"/>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39" name="Tekstvak 38"/>
            <p:cNvSpPr txBox="1"/>
            <p:nvPr/>
          </p:nvSpPr>
          <p:spPr>
            <a:xfrm>
              <a:off x="2531034" y="4918669"/>
              <a:ext cx="737702" cy="276999"/>
            </a:xfrm>
            <a:prstGeom prst="rect">
              <a:avLst/>
            </a:prstGeom>
            <a:noFill/>
          </p:spPr>
          <p:txBody>
            <a:bodyPr wrap="none" rtlCol="0">
              <a:spAutoFit/>
            </a:bodyPr>
            <a:lstStyle/>
            <a:p>
              <a:r>
                <a:rPr lang="nl-NL" sz="1200" b="1" dirty="0">
                  <a:solidFill>
                    <a:schemeClr val="bg1">
                      <a:lumMod val="50000"/>
                    </a:schemeClr>
                  </a:solidFill>
                </a:rPr>
                <a:t>170.000</a:t>
              </a:r>
            </a:p>
          </p:txBody>
        </p:sp>
        <p:sp>
          <p:nvSpPr>
            <p:cNvPr id="40" name="Tekstvak 39"/>
            <p:cNvSpPr txBox="1"/>
            <p:nvPr/>
          </p:nvSpPr>
          <p:spPr>
            <a:xfrm>
              <a:off x="3788794" y="4743757"/>
              <a:ext cx="737702" cy="276999"/>
            </a:xfrm>
            <a:prstGeom prst="rect">
              <a:avLst/>
            </a:prstGeom>
            <a:noFill/>
          </p:spPr>
          <p:txBody>
            <a:bodyPr wrap="none" rtlCol="0">
              <a:spAutoFit/>
            </a:bodyPr>
            <a:lstStyle/>
            <a:p>
              <a:r>
                <a:rPr lang="nl-NL" sz="1200" b="1" dirty="0">
                  <a:solidFill>
                    <a:schemeClr val="bg1">
                      <a:lumMod val="50000"/>
                    </a:schemeClr>
                  </a:solidFill>
                </a:rPr>
                <a:t>150.000</a:t>
              </a:r>
            </a:p>
          </p:txBody>
        </p:sp>
        <p:sp>
          <p:nvSpPr>
            <p:cNvPr id="41" name="Tekstvak 40"/>
            <p:cNvSpPr txBox="1"/>
            <p:nvPr/>
          </p:nvSpPr>
          <p:spPr>
            <a:xfrm>
              <a:off x="5204924" y="4587358"/>
              <a:ext cx="737702" cy="276999"/>
            </a:xfrm>
            <a:prstGeom prst="rect">
              <a:avLst/>
            </a:prstGeom>
            <a:noFill/>
          </p:spPr>
          <p:txBody>
            <a:bodyPr wrap="none" rtlCol="0">
              <a:spAutoFit/>
            </a:bodyPr>
            <a:lstStyle/>
            <a:p>
              <a:r>
                <a:rPr lang="nl-NL" sz="1200" b="1" dirty="0">
                  <a:solidFill>
                    <a:schemeClr val="bg1">
                      <a:lumMod val="50000"/>
                    </a:schemeClr>
                  </a:solidFill>
                </a:rPr>
                <a:t>130.000</a:t>
              </a:r>
            </a:p>
          </p:txBody>
        </p:sp>
        <p:cxnSp>
          <p:nvCxnSpPr>
            <p:cNvPr id="42" name="Rechte verbindingslijn 41"/>
            <p:cNvCxnSpPr/>
            <p:nvPr/>
          </p:nvCxnSpPr>
          <p:spPr>
            <a:xfrm>
              <a:off x="1102898" y="3766482"/>
              <a:ext cx="1090122" cy="985644"/>
            </a:xfrm>
            <a:prstGeom prst="line">
              <a:avLst/>
            </a:prstGeom>
            <a:ln>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8" name="Rechte verbindingslijn 47"/>
            <p:cNvCxnSpPr/>
            <p:nvPr/>
          </p:nvCxnSpPr>
          <p:spPr>
            <a:xfrm>
              <a:off x="2209498" y="3759040"/>
              <a:ext cx="0" cy="1296000"/>
            </a:xfrm>
            <a:prstGeom prst="line">
              <a:avLst/>
            </a:prstGeom>
            <a:ln>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50" name="Rechthoek 49"/>
            <p:cNvSpPr/>
            <p:nvPr/>
          </p:nvSpPr>
          <p:spPr>
            <a:xfrm>
              <a:off x="1112572" y="4752126"/>
              <a:ext cx="805029" cy="261610"/>
            </a:xfrm>
            <a:prstGeom prst="rect">
              <a:avLst/>
            </a:prstGeom>
          </p:spPr>
          <p:txBody>
            <a:bodyPr wrap="none">
              <a:spAutoFit/>
            </a:bodyPr>
            <a:lstStyle/>
            <a:p>
              <a:pPr algn="ctr"/>
              <a:r>
                <a:rPr lang="nl-NL" sz="1100" kern="0" dirty="0">
                  <a:solidFill>
                    <a:schemeClr val="bg1">
                      <a:lumMod val="65000"/>
                    </a:schemeClr>
                  </a:solidFill>
                  <a:latin typeface="Arial" panose="020B0604020202020204" pitchFamily="34" charset="0"/>
                  <a:cs typeface="Arial" panose="020B0604020202020204" pitchFamily="34" charset="0"/>
                </a:rPr>
                <a:t>onbekend</a:t>
              </a:r>
            </a:p>
          </p:txBody>
        </p:sp>
        <p:cxnSp>
          <p:nvCxnSpPr>
            <p:cNvPr id="51" name="Rechte verbindingslijn 50"/>
            <p:cNvCxnSpPr/>
            <p:nvPr/>
          </p:nvCxnSpPr>
          <p:spPr>
            <a:xfrm>
              <a:off x="1079029" y="3766482"/>
              <a:ext cx="0" cy="1296000"/>
            </a:xfrm>
            <a:prstGeom prst="line">
              <a:avLst/>
            </a:prstGeom>
            <a:ln>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Rechte verbindingslijn 52"/>
            <p:cNvCxnSpPr/>
            <p:nvPr/>
          </p:nvCxnSpPr>
          <p:spPr>
            <a:xfrm flipH="1">
              <a:off x="1077020" y="5054619"/>
              <a:ext cx="1116000" cy="0"/>
            </a:xfrm>
            <a:prstGeom prst="line">
              <a:avLst/>
            </a:prstGeom>
            <a:ln>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37" name="Rechthoek 36"/>
            <p:cNvSpPr/>
            <p:nvPr/>
          </p:nvSpPr>
          <p:spPr>
            <a:xfrm>
              <a:off x="6253670" y="1508515"/>
              <a:ext cx="1152000" cy="2232000"/>
            </a:xfrm>
            <a:prstGeom prst="rect">
              <a:avLst/>
            </a:prstGeom>
            <a:gradFill flip="none" rotWithShape="1">
              <a:gsLst>
                <a:gs pos="49000">
                  <a:srgbClr val="A3C667"/>
                </a:gs>
                <a:gs pos="39000">
                  <a:srgbClr val="9EC364"/>
                </a:gs>
                <a:gs pos="0">
                  <a:srgbClr val="70AD47"/>
                </a:gs>
                <a:gs pos="100000">
                  <a:srgbClr val="C6D77D"/>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900" b="1" kern="0" dirty="0">
                <a:solidFill>
                  <a:srgbClr val="000000"/>
                </a:solidFill>
                <a:latin typeface="Arial" panose="020B0604020202020204" pitchFamily="34" charset="0"/>
                <a:cs typeface="Arial" panose="020B0604020202020204" pitchFamily="34" charset="0"/>
              </a:endParaRPr>
            </a:p>
            <a:p>
              <a:pPr algn="ctr"/>
              <a:r>
                <a:rPr lang="nl-NL" sz="900" b="1" kern="0" dirty="0">
                  <a:solidFill>
                    <a:schemeClr val="bg1"/>
                  </a:solidFill>
                  <a:latin typeface="Arial" panose="020B0604020202020204" pitchFamily="34" charset="0"/>
                  <a:cs typeface="Arial" panose="020B0604020202020204" pitchFamily="34" charset="0"/>
                </a:rPr>
                <a:t>Klimaatakkoord</a:t>
              </a:r>
            </a:p>
          </p:txBody>
        </p:sp>
        <p:sp>
          <p:nvSpPr>
            <p:cNvPr id="43" name="Rechthoek 42">
              <a:extLst>
                <a:ext uri="{FF2B5EF4-FFF2-40B4-BE49-F238E27FC236}">
                  <a16:creationId xmlns:a16="http://schemas.microsoft.com/office/drawing/2014/main" id="{F2111B1D-BCA5-4A34-9959-14AC281F770C}"/>
                </a:ext>
              </a:extLst>
            </p:cNvPr>
            <p:cNvSpPr/>
            <p:nvPr/>
          </p:nvSpPr>
          <p:spPr>
            <a:xfrm>
              <a:off x="6253670" y="3767665"/>
              <a:ext cx="1152000" cy="661295"/>
            </a:xfrm>
            <a:prstGeom prst="rect">
              <a:avLst/>
            </a:prstGeom>
            <a:gradFill flip="none" rotWithShape="1">
              <a:gsLst>
                <a:gs pos="28000">
                  <a:srgbClr val="FFC000"/>
                </a:gs>
                <a:gs pos="0">
                  <a:srgbClr val="C00000"/>
                </a:gs>
                <a:gs pos="85000">
                  <a:srgbClr val="FFC000">
                    <a:tint val="44500"/>
                    <a:satMod val="160000"/>
                  </a:srgbClr>
                </a:gs>
                <a:gs pos="100000">
                  <a:srgbClr val="FFC000">
                    <a:tint val="23500"/>
                    <a:satMod val="160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00" b="1" kern="0" dirty="0">
                <a:solidFill>
                  <a:srgbClr val="000000"/>
                </a:solidFill>
                <a:latin typeface="Arial" panose="020B0604020202020204" pitchFamily="34" charset="0"/>
                <a:cs typeface="Arial" panose="020B0604020202020204" pitchFamily="34" charset="0"/>
              </a:endParaRPr>
            </a:p>
            <a:p>
              <a:pPr algn="ctr"/>
              <a:r>
                <a:rPr lang="nl-NL" sz="1000" kern="0" dirty="0">
                  <a:solidFill>
                    <a:schemeClr val="bg1"/>
                  </a:solidFill>
                  <a:latin typeface="Arial" panose="020B0604020202020204" pitchFamily="34" charset="0"/>
                  <a:cs typeface="Arial" panose="020B0604020202020204" pitchFamily="34" charset="0"/>
                </a:rPr>
                <a:t>70.000 (NMCA)</a:t>
              </a:r>
            </a:p>
            <a:p>
              <a:pPr algn="ctr"/>
              <a:r>
                <a:rPr lang="nl-NL" sz="1000" kern="0" dirty="0">
                  <a:solidFill>
                    <a:schemeClr val="bg1"/>
                  </a:solidFill>
                  <a:latin typeface="Arial" panose="020B0604020202020204" pitchFamily="34" charset="0"/>
                  <a:cs typeface="Arial" panose="020B0604020202020204" pitchFamily="34" charset="0"/>
                </a:rPr>
                <a:t>110.000 (IMA)</a:t>
              </a:r>
            </a:p>
            <a:p>
              <a:pPr algn="ctr"/>
              <a:endParaRPr lang="nl-NL" sz="500" kern="0" dirty="0">
                <a:solidFill>
                  <a:schemeClr val="bg1"/>
                </a:solidFill>
                <a:latin typeface="Arial" panose="020B0604020202020204" pitchFamily="34" charset="0"/>
                <a:cs typeface="Arial" panose="020B0604020202020204" pitchFamily="34" charset="0"/>
              </a:endParaRPr>
            </a:p>
            <a:p>
              <a:pPr algn="ctr"/>
              <a:r>
                <a:rPr lang="nl-NL" sz="1000" kern="0" dirty="0">
                  <a:solidFill>
                    <a:schemeClr val="bg1"/>
                  </a:solidFill>
                  <a:latin typeface="Arial" panose="020B0604020202020204" pitchFamily="34" charset="0"/>
                  <a:cs typeface="Arial" panose="020B0604020202020204" pitchFamily="34" charset="0"/>
                </a:rPr>
                <a:t>30.000</a:t>
              </a:r>
            </a:p>
          </p:txBody>
        </p:sp>
        <p:pic>
          <p:nvPicPr>
            <p:cNvPr id="44" name="Afbeelding 43"/>
            <p:cNvPicPr>
              <a:picLocks noChangeAspect="1"/>
            </p:cNvPicPr>
            <p:nvPr/>
          </p:nvPicPr>
          <p:blipFill>
            <a:blip r:embed="rId4">
              <a:clrChange>
                <a:clrFrom>
                  <a:srgbClr val="FCFCFC"/>
                </a:clrFrom>
                <a:clrTo>
                  <a:srgbClr val="FCFCFC">
                    <a:alpha val="0"/>
                  </a:srgbClr>
                </a:clrTo>
              </a:clrChange>
              <a:duotone>
                <a:schemeClr val="accent2">
                  <a:shade val="45000"/>
                  <a:satMod val="135000"/>
                </a:schemeClr>
                <a:prstClr val="white"/>
              </a:duotone>
            </a:blip>
            <a:stretch>
              <a:fillRect/>
            </a:stretch>
          </p:blipFill>
          <p:spPr>
            <a:xfrm>
              <a:off x="4718514" y="3597227"/>
              <a:ext cx="296688" cy="310487"/>
            </a:xfrm>
            <a:prstGeom prst="rect">
              <a:avLst/>
            </a:prstGeom>
          </p:spPr>
        </p:pic>
        <p:sp>
          <p:nvSpPr>
            <p:cNvPr id="45" name="Tekstvak 44"/>
            <p:cNvSpPr txBox="1"/>
            <p:nvPr/>
          </p:nvSpPr>
          <p:spPr>
            <a:xfrm>
              <a:off x="6460819" y="1220454"/>
              <a:ext cx="730278" cy="276999"/>
            </a:xfrm>
            <a:prstGeom prst="rect">
              <a:avLst/>
            </a:prstGeom>
            <a:noFill/>
          </p:spPr>
          <p:txBody>
            <a:bodyPr wrap="none" rtlCol="0">
              <a:spAutoFit/>
            </a:bodyPr>
            <a:lstStyle/>
            <a:p>
              <a:r>
                <a:rPr lang="nl-NL" sz="1200" b="1" dirty="0"/>
                <a:t>600.000</a:t>
              </a:r>
            </a:p>
          </p:txBody>
        </p:sp>
        <p:cxnSp>
          <p:nvCxnSpPr>
            <p:cNvPr id="46" name="Rechte verbindingslijn 45"/>
            <p:cNvCxnSpPr>
              <a:cxnSpLocks/>
            </p:cNvCxnSpPr>
            <p:nvPr/>
          </p:nvCxnSpPr>
          <p:spPr>
            <a:xfrm flipV="1">
              <a:off x="7405670" y="3753948"/>
              <a:ext cx="482296" cy="647862"/>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52" name="Tekstvak 51">
              <a:extLst>
                <a:ext uri="{FF2B5EF4-FFF2-40B4-BE49-F238E27FC236}">
                  <a16:creationId xmlns:a16="http://schemas.microsoft.com/office/drawing/2014/main" id="{619B29E5-C963-457D-BBA6-CD378EE67E11}"/>
                </a:ext>
              </a:extLst>
            </p:cNvPr>
            <p:cNvSpPr txBox="1"/>
            <p:nvPr/>
          </p:nvSpPr>
          <p:spPr>
            <a:xfrm>
              <a:off x="6255187" y="4428960"/>
              <a:ext cx="1330116" cy="646331"/>
            </a:xfrm>
            <a:prstGeom prst="rect">
              <a:avLst/>
            </a:prstGeom>
            <a:noFill/>
          </p:spPr>
          <p:txBody>
            <a:bodyPr wrap="none" rtlCol="0">
              <a:spAutoFit/>
            </a:bodyPr>
            <a:lstStyle/>
            <a:p>
              <a:r>
                <a:rPr lang="nl-NL" sz="1200" b="1" dirty="0">
                  <a:solidFill>
                    <a:schemeClr val="bg1">
                      <a:lumMod val="50000"/>
                    </a:schemeClr>
                  </a:solidFill>
                </a:rPr>
                <a:t>100.000 (NMCA)</a:t>
              </a:r>
            </a:p>
            <a:p>
              <a:r>
                <a:rPr lang="nl-NL" sz="1200" b="1" dirty="0">
                  <a:solidFill>
                    <a:srgbClr val="00B0F0"/>
                  </a:solidFill>
                </a:rPr>
                <a:t>140.000 (IMA)</a:t>
              </a:r>
            </a:p>
            <a:p>
              <a:endParaRPr lang="nl-NL" sz="1200" b="1" dirty="0">
                <a:solidFill>
                  <a:schemeClr val="bg1">
                    <a:lumMod val="50000"/>
                  </a:schemeClr>
                </a:solidFill>
              </a:endParaRPr>
            </a:p>
          </p:txBody>
        </p:sp>
      </p:grpSp>
    </p:spTree>
    <p:extLst>
      <p:ext uri="{BB962C8B-B14F-4D97-AF65-F5344CB8AC3E}">
        <p14:creationId xmlns:p14="http://schemas.microsoft.com/office/powerpoint/2010/main" val="750961612"/>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50879459F6244A9CE778779C0F9845" ma:contentTypeVersion="8" ma:contentTypeDescription="Een nieuw document maken." ma:contentTypeScope="" ma:versionID="91d575d7d5f6e4df536fbef8f24cf113">
  <xsd:schema xmlns:xsd="http://www.w3.org/2001/XMLSchema" xmlns:xs="http://www.w3.org/2001/XMLSchema" xmlns:p="http://schemas.microsoft.com/office/2006/metadata/properties" xmlns:ns3="5d400cca-574e-4af9-befb-f29789f39768" targetNamespace="http://schemas.microsoft.com/office/2006/metadata/properties" ma:root="true" ma:fieldsID="090907e9d98aba839cdeefcf44aa257f" ns3:_="">
    <xsd:import namespace="5d400cca-574e-4af9-befb-f29789f3976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00cca-574e-4af9-befb-f29789f397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F5F48D-C48E-49A1-857C-7A21976D7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00cca-574e-4af9-befb-f29789f397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D1DFB9-3BC1-41EA-B477-32C1208BAEF4}">
  <ds:schemaRefs>
    <ds:schemaRef ds:uri="http://schemas.microsoft.com/office/2006/metadata/properties"/>
  </ds:schemaRefs>
</ds:datastoreItem>
</file>

<file path=customXml/itemProps3.xml><?xml version="1.0" encoding="utf-8"?>
<ds:datastoreItem xmlns:ds="http://schemas.openxmlformats.org/officeDocument/2006/customXml" ds:itemID="{95BCFDB5-EB53-4805-8A9D-061A1347F0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36779</TotalTime>
  <Words>320</Words>
  <Application>Microsoft Office PowerPoint</Application>
  <PresentationFormat>Diavoorstelling (4:3)</PresentationFormat>
  <Paragraphs>60</Paragraphs>
  <Slides>1</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vt:i4>
      </vt:variant>
    </vt:vector>
  </HeadingPairs>
  <TitlesOfParts>
    <vt:vector size="4" baseType="lpstr">
      <vt:lpstr>Arial</vt:lpstr>
      <vt:lpstr>Calibri</vt:lpstr>
      <vt:lpstr>Office-thema</vt:lpstr>
      <vt:lpstr>PowerPoint-presentatie</vt:lpstr>
    </vt:vector>
  </TitlesOfParts>
  <Company>Schwandt Infographics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Gebruiker Office 2004 Test Drive</dc:creator>
  <cp:lastModifiedBy>Minderhout, W. van (Wouter)</cp:lastModifiedBy>
  <cp:revision>1318</cp:revision>
  <cp:lastPrinted>2019-05-15T12:10:28Z</cp:lastPrinted>
  <dcterms:created xsi:type="dcterms:W3CDTF">2010-09-21T15:02:01Z</dcterms:created>
  <dcterms:modified xsi:type="dcterms:W3CDTF">2022-03-01T14:11:16Z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0x010100EA50879459F6244A9CE778779C0F9845</vt:lpwstr>
  </property>
</Properties>
</file>