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377" r:id="rId2"/>
    <p:sldId id="395" r:id="rId3"/>
    <p:sldId id="392" r:id="rId4"/>
    <p:sldId id="398" r:id="rId5"/>
    <p:sldId id="396" r:id="rId6"/>
    <p:sldId id="397" r:id="rId7"/>
    <p:sldId id="399" r:id="rId8"/>
    <p:sldId id="400" r:id="rId9"/>
    <p:sldId id="393" r:id="rId10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7A85"/>
    <a:srgbClr val="0F1150"/>
    <a:srgbClr val="B2B2B2"/>
    <a:srgbClr val="ADC610"/>
    <a:srgbClr val="4D4D4D"/>
    <a:srgbClr val="FF0000"/>
    <a:srgbClr val="FF6600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88" autoAdjust="0"/>
  </p:normalViewPr>
  <p:slideViewPr>
    <p:cSldViewPr snapToGrid="0">
      <p:cViewPr varScale="1">
        <p:scale>
          <a:sx n="100" d="100"/>
          <a:sy n="100" d="100"/>
        </p:scale>
        <p:origin x="-282" y="-96"/>
      </p:cViewPr>
      <p:guideLst>
        <p:guide orient="horz" pos="1296"/>
        <p:guide pos="290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B2682A95-2BC2-4360-82A4-BBAD978064EF}" type="datetime1">
              <a:rPr lang="en-US"/>
              <a:pPr>
                <a:defRPr/>
              </a:pPr>
              <a:t>10/4/2012</a:t>
            </a:fld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2E4BAF3-1A11-44CB-B390-3359EC5A6BA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ECBDC71-6D8A-4ABA-83CE-91E1E7DE16A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ea typeface="ＭＳ Ｐゴシック" pitchFamily="34" charset="-128"/>
              </a:rPr>
              <a:t>kan zo niet doorgaan</a:t>
            </a:r>
          </a:p>
          <a:p>
            <a:r>
              <a:rPr lang="nl-NL" smtClean="0">
                <a:ea typeface="ＭＳ Ｐゴシック" pitchFamily="34" charset="-128"/>
              </a:rPr>
              <a:t>overigens prognose lager door recessie </a:t>
            </a:r>
            <a:r>
              <a:rPr lang="nl-NL" smtClean="0">
                <a:ea typeface="ＭＳ Ｐゴシック" pitchFamily="34" charset="-128"/>
                <a:sym typeface="Wingdings" pitchFamily="2" charset="2"/>
              </a:rPr>
              <a:t> minder arbeidsplaatsen</a:t>
            </a:r>
            <a:endParaRPr lang="nl-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471488" y="2055813"/>
            <a:ext cx="7307262" cy="18970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799" y="2155827"/>
            <a:ext cx="6798733" cy="64664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94265" y="2861729"/>
            <a:ext cx="6781801" cy="101600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  <a:latin typeface="Bookman Old Style"/>
                <a:cs typeface="Bookman Old Style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88088" y="457200"/>
            <a:ext cx="1789112" cy="48783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5" y="457200"/>
            <a:ext cx="5218113" cy="48783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3492500" cy="3506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0413" y="1828800"/>
            <a:ext cx="3494087" cy="167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0413" y="3657600"/>
            <a:ext cx="3494087" cy="1677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68338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925513" y="1216025"/>
            <a:ext cx="3492500" cy="4776788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0413" y="1216025"/>
            <a:ext cx="3494087" cy="4776788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3278" y="457200"/>
            <a:ext cx="7510508" cy="81230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2155" y="1367161"/>
            <a:ext cx="7483876" cy="4509856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3492500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0413" y="1828800"/>
            <a:ext cx="3494087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457200"/>
            <a:ext cx="71596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  <a:br>
              <a:rPr lang="nl-NL" smtClean="0"/>
            </a:br>
            <a:endParaRPr lang="nl-NL" smtClean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1216025"/>
            <a:ext cx="7138987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12" name="Rectangle 13"/>
          <p:cNvSpPr>
            <a:spLocks noChangeArrowheads="1"/>
          </p:cNvSpPr>
          <p:nvPr userDrawn="1"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>
              <a:cs typeface="+mn-cs"/>
            </a:endParaRPr>
          </a:p>
        </p:txBody>
      </p:sp>
      <p:sp>
        <p:nvSpPr>
          <p:cNvPr id="14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>
              <a:cs typeface="+mn-cs"/>
            </a:endParaRPr>
          </a:p>
        </p:txBody>
      </p:sp>
      <p:sp>
        <p:nvSpPr>
          <p:cNvPr id="16" name="Line 20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>
              <a:cs typeface="+mn-cs"/>
            </a:endParaRPr>
          </a:p>
        </p:txBody>
      </p:sp>
      <p:sp>
        <p:nvSpPr>
          <p:cNvPr id="17" name="Line 22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>
              <a:cs typeface="+mn-cs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 userDrawn="1"/>
        </p:nvSpPr>
        <p:spPr bwMode="auto">
          <a:xfrm>
            <a:off x="3124200" y="62484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nl-NL" sz="1400">
              <a:solidFill>
                <a:schemeClr val="bg2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20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>
              <a:cs typeface="+mn-cs"/>
            </a:endParaRPr>
          </a:p>
        </p:txBody>
      </p:sp>
      <p:pic>
        <p:nvPicPr>
          <p:cNvPr id="1034" name="Picture 10" descr="logo_rgb4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71500" y="6181725"/>
            <a:ext cx="8810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7"/>
          <p:cNvSpPr>
            <a:spLocks noChangeArrowheads="1"/>
          </p:cNvSpPr>
          <p:nvPr userDrawn="1"/>
        </p:nvSpPr>
        <p:spPr bwMode="auto">
          <a:xfrm>
            <a:off x="7735888" y="6362700"/>
            <a:ext cx="4524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fld id="{180C8A03-9AAA-40F0-B143-D782EED93E99}" type="slidenum">
              <a:rPr lang="nl-NL" sz="1100">
                <a:ea typeface="ＭＳ Ｐゴシック" charset="-128"/>
              </a:rPr>
              <a:pPr algn="r">
                <a:defRPr/>
              </a:pPr>
              <a:t>‹nr.›</a:t>
            </a:fld>
            <a:endParaRPr lang="nl-NL" sz="1100">
              <a:ea typeface="ＭＳ Ｐゴシック" charset="-128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656388" y="6324600"/>
            <a:ext cx="146367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A6D6"/>
                </a:solidFill>
                <a:latin typeface="Tahoma" charset="0"/>
                <a:ea typeface="Arial" charset="0"/>
              </a:rPr>
              <a:t>Challenge the future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6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0099CC"/>
          </a:solidFill>
          <a:latin typeface="+mj-lt"/>
          <a:ea typeface="ＭＳ Ｐゴシック" charset="-128"/>
          <a:cs typeface="ＭＳ Ｐゴシック" charset="-128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0099CC"/>
          </a:solidFill>
          <a:latin typeface="Bookman Old Style" pitchFamily="18" charset="0"/>
          <a:ea typeface="ＭＳ Ｐゴシック" charset="-128"/>
          <a:cs typeface="ＭＳ Ｐゴシック" charset="-128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0099CC"/>
          </a:solidFill>
          <a:latin typeface="Bookman Old Style" pitchFamily="18" charset="0"/>
          <a:ea typeface="ＭＳ Ｐゴシック" charset="-128"/>
          <a:cs typeface="ＭＳ Ｐゴシック" charset="-128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0099CC"/>
          </a:solidFill>
          <a:latin typeface="Bookman Old Style" pitchFamily="18" charset="0"/>
          <a:ea typeface="ＭＳ Ｐゴシック" charset="-128"/>
          <a:cs typeface="ＭＳ Ｐゴシック" charset="-128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0099CC"/>
          </a:solidFill>
          <a:latin typeface="Bookman Old Style" pitchFamily="18" charset="0"/>
          <a:ea typeface="ＭＳ Ｐゴシック" charset="-128"/>
          <a:cs typeface="ＭＳ Ｐゴシック" charset="-128"/>
        </a:defRPr>
      </a:lvl5pPr>
      <a:lvl6pPr marL="13144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spcBef>
          <a:spcPts val="900"/>
        </a:spcBef>
        <a:spcAft>
          <a:spcPts val="300"/>
        </a:spcAft>
        <a:buClr>
          <a:srgbClr val="00A6D6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6263" indent="-190500" algn="l" rtl="0" eaLnBrk="0" fontAlgn="base" hangingPunct="0">
        <a:spcBef>
          <a:spcPct val="0"/>
        </a:spcBef>
        <a:spcAft>
          <a:spcPct val="20000"/>
        </a:spcAft>
        <a:buClr>
          <a:srgbClr val="00A6D6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57263" indent="-190500" algn="l" rtl="0" eaLnBrk="0" fontAlgn="base" hangingPunct="0">
        <a:spcBef>
          <a:spcPct val="0"/>
        </a:spcBef>
        <a:spcAft>
          <a:spcPct val="20000"/>
        </a:spcAft>
        <a:buClr>
          <a:srgbClr val="00A6D6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38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1719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1764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471488" y="2055813"/>
            <a:ext cx="7307262" cy="18970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>
              <a:cs typeface="+mn-cs"/>
            </a:endParaRPr>
          </a:p>
        </p:txBody>
      </p:sp>
      <p:pic>
        <p:nvPicPr>
          <p:cNvPr id="3074" name="Picture 2" descr="http://static.panoramio.com/photos/original/30074576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 t="1786" r="13059" b="1786"/>
          <a:stretch/>
        </p:blipFill>
        <p:spPr bwMode="auto">
          <a:xfrm>
            <a:off x="4711849" y="2366983"/>
            <a:ext cx="4439984" cy="3765459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17412" name="Title 3"/>
          <p:cNvSpPr>
            <a:spLocks noGrp="1"/>
          </p:cNvSpPr>
          <p:nvPr>
            <p:ph type="ctrTitle"/>
          </p:nvPr>
        </p:nvSpPr>
        <p:spPr>
          <a:xfrm>
            <a:off x="685800" y="2179638"/>
            <a:ext cx="6799263" cy="1027112"/>
          </a:xfrm>
        </p:spPr>
        <p:txBody>
          <a:bodyPr/>
          <a:lstStyle/>
          <a:p>
            <a:pPr marL="0" indent="0"/>
            <a:r>
              <a:rPr lang="en-US" sz="3600" smtClean="0">
                <a:ea typeface="ＭＳ Ｐゴシック" pitchFamily="34" charset="-128"/>
              </a:rPr>
              <a:t>Fietsparkeren Spoorzone Delft</a:t>
            </a:r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17413" name="Subtitle 4"/>
          <p:cNvSpPr>
            <a:spLocks noGrp="1"/>
          </p:cNvSpPr>
          <p:nvPr>
            <p:ph type="subTitle" idx="1"/>
          </p:nvPr>
        </p:nvSpPr>
        <p:spPr>
          <a:xfrm>
            <a:off x="693738" y="3213100"/>
            <a:ext cx="6781800" cy="739775"/>
          </a:xfrm>
        </p:spPr>
        <p:txBody>
          <a:bodyPr/>
          <a:lstStyle/>
          <a:p>
            <a:pPr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Kees Maat </a:t>
            </a:r>
          </a:p>
          <a:p>
            <a:pPr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Calibri" pitchFamily="34" charset="0"/>
                <a:ea typeface="ＭＳ Ｐゴシック" pitchFamily="34" charset="-128"/>
                <a:sym typeface="Symbol" pitchFamily="18" charset="2"/>
              </a:rPr>
              <a:t>Fietsberaad  weesfietsen  Elst  10/10/12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457200"/>
            <a:ext cx="7159625" cy="668338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Fietsstad Delft</a:t>
            </a:r>
            <a:endParaRPr lang="nl-NL" smtClean="0">
              <a:ea typeface="ＭＳ Ｐゴシック" pitchFamily="34" charset="-128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1216025"/>
            <a:ext cx="8072437" cy="2747963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300"/>
              </a:spcAft>
              <a:buFontTx/>
              <a:buNone/>
            </a:pPr>
            <a:r>
              <a:rPr lang="nl-NL" sz="2000" smtClean="0">
                <a:ea typeface="ＭＳ Ｐゴシック" pitchFamily="34" charset="-128"/>
              </a:rPr>
              <a:t>fiets nummer 1, autoluwe binnenstad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nl-NL" sz="2000" smtClean="0">
                <a:ea typeface="ＭＳ Ｐゴシック" pitchFamily="34" charset="-128"/>
              </a:rPr>
              <a:t>succes te groot, dus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nl-NL" sz="2000" smtClean="0">
                <a:ea typeface="ＭＳ Ｐゴシック" pitchFamily="34" charset="-128"/>
              </a:rPr>
              <a:t>meer fietsinfrastructuur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nl-NL" sz="2000" smtClean="0">
                <a:ea typeface="ＭＳ Ｐゴシック" pitchFamily="34" charset="-128"/>
              </a:rPr>
              <a:t>meer fietsparkeerruimte</a:t>
            </a:r>
          </a:p>
          <a:p>
            <a:pPr>
              <a:spcBef>
                <a:spcPts val="900"/>
              </a:spcBef>
              <a:spcAft>
                <a:spcPts val="300"/>
              </a:spcAft>
              <a:buFontTx/>
              <a:buNone/>
            </a:pPr>
            <a:r>
              <a:rPr lang="nl-NL" sz="2000" smtClean="0">
                <a:ea typeface="ＭＳ Ｐゴシック" pitchFamily="34" charset="-128"/>
              </a:rPr>
              <a:t>reconstructie Spoorzone Delft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nl-NL" sz="2000" smtClean="0">
                <a:ea typeface="ＭＳ Ｐゴシック" pitchFamily="34" charset="-128"/>
              </a:rPr>
              <a:t>spoortunnel + ondergronds station 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nl-NL" sz="2000" smtClean="0">
                <a:ea typeface="ＭＳ Ｐゴシック" pitchFamily="34" charset="-128"/>
              </a:rPr>
              <a:t>fietsparkeergarage 5000 fietsen </a:t>
            </a:r>
            <a:r>
              <a:rPr lang="nl-NL" sz="2000" smtClean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nl-NL" sz="2000" b="1" smtClean="0">
                <a:solidFill>
                  <a:srgbClr val="FF0000"/>
                </a:solidFill>
                <a:ea typeface="ＭＳ Ｐゴシック" pitchFamily="34" charset="-128"/>
                <a:sym typeface="Wingdings" pitchFamily="2" charset="2"/>
              </a:rPr>
              <a:t>tekort</a:t>
            </a:r>
            <a:r>
              <a:rPr lang="nl-NL" sz="2000" smtClean="0">
                <a:solidFill>
                  <a:srgbClr val="FF0000"/>
                </a:solidFill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nl-NL" sz="2000" smtClean="0">
                <a:ea typeface="ＭＳ Ｐゴシック" pitchFamily="34" charset="-128"/>
                <a:sym typeface="Wingdings" pitchFamily="2" charset="2"/>
              </a:rPr>
              <a:t>prognose 5000 plekken</a:t>
            </a:r>
            <a:endParaRPr lang="nl-NL" sz="2000" smtClean="0">
              <a:ea typeface="ＭＳ Ｐゴシック" pitchFamily="34" charset="-128"/>
            </a:endParaRPr>
          </a:p>
          <a:p>
            <a:pPr>
              <a:spcBef>
                <a:spcPts val="900"/>
              </a:spcBef>
              <a:spcAft>
                <a:spcPts val="300"/>
              </a:spcAft>
            </a:pPr>
            <a:endParaRPr lang="nl-NL" sz="2000" smtClean="0">
              <a:ea typeface="ＭＳ Ｐゴシック" pitchFamily="34" charset="-128"/>
            </a:endParaRPr>
          </a:p>
          <a:p>
            <a:pPr>
              <a:spcBef>
                <a:spcPts val="900"/>
              </a:spcBef>
              <a:spcAft>
                <a:spcPts val="300"/>
              </a:spcAft>
            </a:pPr>
            <a:endParaRPr lang="nl-NL" sz="2000" smtClean="0">
              <a:ea typeface="ＭＳ Ｐゴシック" pitchFamily="34" charset="-128"/>
            </a:endParaRPr>
          </a:p>
        </p:txBody>
      </p:sp>
      <p:pic>
        <p:nvPicPr>
          <p:cNvPr id="7" name="Picture 6" descr="http://stipdelft.nl/upload/65/fiets_station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 r="6042"/>
          <a:stretch/>
        </p:blipFill>
        <p:spPr bwMode="auto">
          <a:xfrm>
            <a:off x="5848126" y="287827"/>
            <a:ext cx="3291073" cy="243679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8678" name="Picture 6" descr="Fietsenstalling%20(4)%20(1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0350" y="4094163"/>
            <a:ext cx="3262313" cy="2039937"/>
          </a:xfrm>
          <a:prstGeom prst="rect">
            <a:avLst/>
          </a:prstGeom>
          <a:noFill/>
        </p:spPr>
      </p:pic>
      <p:pic>
        <p:nvPicPr>
          <p:cNvPr id="28680" name="Picture 8" descr="20110508-440-DO-Inrichtingselementen-017-Cam8-4Sporig%20(10)"/>
          <p:cNvPicPr>
            <a:picLocks noChangeAspect="1" noChangeArrowheads="1"/>
          </p:cNvPicPr>
          <p:nvPr/>
        </p:nvPicPr>
        <p:blipFill>
          <a:blip r:embed="rId4"/>
          <a:srcRect r="4988"/>
          <a:stretch>
            <a:fillRect/>
          </a:stretch>
        </p:blipFill>
        <p:spPr bwMode="auto">
          <a:xfrm>
            <a:off x="6059488" y="4097338"/>
            <a:ext cx="3084512" cy="2036762"/>
          </a:xfrm>
          <a:prstGeom prst="rect">
            <a:avLst/>
          </a:prstGeom>
          <a:noFill/>
        </p:spPr>
      </p:pic>
      <p:pic>
        <p:nvPicPr>
          <p:cNvPr id="28682" name="Picture 10" descr="20110508-440-DO-Inrichtingselementen-011-Cam9-2Sporig%20(10)"/>
          <p:cNvPicPr>
            <a:picLocks noChangeAspect="1" noChangeArrowheads="1"/>
          </p:cNvPicPr>
          <p:nvPr/>
        </p:nvPicPr>
        <p:blipFill>
          <a:blip r:embed="rId5"/>
          <a:srcRect r="8188"/>
          <a:stretch>
            <a:fillRect/>
          </a:stretch>
        </p:blipFill>
        <p:spPr bwMode="auto">
          <a:xfrm>
            <a:off x="0" y="4084638"/>
            <a:ext cx="2990850" cy="2044700"/>
          </a:xfrm>
          <a:prstGeom prst="rect">
            <a:avLst/>
          </a:prstGeom>
          <a:noFill/>
        </p:spPr>
      </p:pic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5105400" y="3419475"/>
            <a:ext cx="3905250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592138"/>
            <a:ext cx="7808913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101"/>
          <p:cNvSpPr txBox="1">
            <a:spLocks noChangeArrowheads="1"/>
          </p:cNvSpPr>
          <p:nvPr/>
        </p:nvSpPr>
        <p:spPr bwMode="auto">
          <a:xfrm>
            <a:off x="5365750" y="5815013"/>
            <a:ext cx="3471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000" i="1">
                <a:latin typeface="Times New Roman" pitchFamily="18" charset="0"/>
                <a:cs typeface="Times New Roman" pitchFamily="18" charset="0"/>
              </a:rPr>
              <a:t>bron: gemeente Delft, David Polman, Robert Boshouwers, 2012</a:t>
            </a:r>
            <a:endParaRPr lang="en-GB" sz="1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08050" y="5446713"/>
            <a:ext cx="4189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1600">
                <a:solidFill>
                  <a:schemeClr val="bg2"/>
                </a:solidFill>
              </a:rPr>
              <a:t>onzekerheden: recessie, OV-studentenkaart,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457200"/>
            <a:ext cx="7159625" cy="668338"/>
          </a:xfrm>
        </p:spPr>
        <p:txBody>
          <a:bodyPr/>
          <a:lstStyle/>
          <a:p>
            <a:r>
              <a:rPr lang="nl-NL" smtClean="0">
                <a:ea typeface="ＭＳ Ｐゴシック" pitchFamily="34" charset="-128"/>
              </a:rPr>
              <a:t>Dit kan zo niet doorgaan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1216025"/>
            <a:ext cx="7138987" cy="4776788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300"/>
              </a:spcAft>
              <a:buFontTx/>
              <a:buNone/>
            </a:pPr>
            <a:endParaRPr lang="nl-NL" sz="2000" smtClean="0">
              <a:ea typeface="ＭＳ Ｐゴシック" pitchFamily="34" charset="-128"/>
            </a:endParaRPr>
          </a:p>
          <a:p>
            <a:pPr lvl="1">
              <a:spcBef>
                <a:spcPct val="60000"/>
              </a:spcBef>
              <a:spcAft>
                <a:spcPct val="20000"/>
              </a:spcAft>
            </a:pPr>
            <a:r>
              <a:rPr lang="nl-NL" sz="2000" smtClean="0">
                <a:ea typeface="ＭＳ Ｐゴシック" pitchFamily="34" charset="-128"/>
              </a:rPr>
              <a:t>stallingen bijbouwen</a:t>
            </a:r>
          </a:p>
          <a:p>
            <a:pPr lvl="1">
              <a:spcBef>
                <a:spcPct val="60000"/>
              </a:spcBef>
              <a:spcAft>
                <a:spcPct val="20000"/>
              </a:spcAft>
            </a:pPr>
            <a:r>
              <a:rPr lang="nl-NL" sz="2000" smtClean="0">
                <a:ea typeface="ＭＳ Ｐゴシック" pitchFamily="34" charset="-128"/>
              </a:rPr>
              <a:t>afleiden naar Delft Zuid</a:t>
            </a:r>
          </a:p>
          <a:p>
            <a:pPr lvl="1">
              <a:spcBef>
                <a:spcPct val="60000"/>
              </a:spcBef>
              <a:spcAft>
                <a:spcPct val="20000"/>
              </a:spcAft>
            </a:pPr>
            <a:r>
              <a:rPr lang="nl-NL" sz="2000" smtClean="0">
                <a:ea typeface="ＭＳ Ｐゴシック" pitchFamily="34" charset="-128"/>
              </a:rPr>
              <a:t>deelfietsensysteem</a:t>
            </a:r>
          </a:p>
          <a:p>
            <a:pPr lvl="1">
              <a:spcBef>
                <a:spcPct val="60000"/>
              </a:spcBef>
              <a:spcAft>
                <a:spcPct val="20000"/>
              </a:spcAft>
            </a:pPr>
            <a:r>
              <a:rPr lang="nl-NL" sz="2000" smtClean="0">
                <a:ea typeface="ＭＳ Ｐゴシック" pitchFamily="34" charset="-128"/>
              </a:rPr>
              <a:t>anders omgaan met langparkeerders</a:t>
            </a:r>
          </a:p>
          <a:p>
            <a:pPr lvl="1">
              <a:spcBef>
                <a:spcPct val="60000"/>
              </a:spcBef>
              <a:spcAft>
                <a:spcPct val="20000"/>
              </a:spcAft>
            </a:pPr>
            <a:r>
              <a:rPr lang="nl-NL" sz="2000" smtClean="0">
                <a:ea typeface="ＭＳ Ｐゴシック" pitchFamily="34" charset="-128"/>
              </a:rPr>
              <a:t>handhaving </a:t>
            </a:r>
            <a:r>
              <a:rPr lang="nl-NL" sz="2000" smtClean="0">
                <a:solidFill>
                  <a:schemeClr val="bg2"/>
                </a:solidFill>
                <a:ea typeface="ＭＳ Ｐゴシック" pitchFamily="34" charset="-128"/>
              </a:rPr>
              <a:t>weesfietsen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ea typeface="ＭＳ Ｐゴシック" pitchFamily="34" charset="-128"/>
              </a:rPr>
              <a:t>Huidige cijfers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5513" y="3949700"/>
            <a:ext cx="7473950" cy="2043113"/>
          </a:xfrm>
        </p:spPr>
        <p:txBody>
          <a:bodyPr/>
          <a:lstStyle/>
          <a:p>
            <a:pPr>
              <a:buFontTx/>
              <a:buNone/>
            </a:pPr>
            <a:r>
              <a:rPr lang="nl-NL" smtClean="0">
                <a:ea typeface="ＭＳ Ｐゴシック" pitchFamily="34" charset="-128"/>
              </a:rPr>
              <a:t>daling</a:t>
            </a:r>
          </a:p>
          <a:p>
            <a:pPr lvl="1"/>
            <a:r>
              <a:rPr lang="nl-NL" smtClean="0">
                <a:ea typeface="ＭＳ Ｐゴシック" pitchFamily="34" charset="-128"/>
              </a:rPr>
              <a:t>chaos rond Spoorzone</a:t>
            </a:r>
          </a:p>
          <a:p>
            <a:pPr lvl="1"/>
            <a:r>
              <a:rPr lang="nl-NL" smtClean="0">
                <a:ea typeface="ＭＳ Ｐゴシック" pitchFamily="34" charset="-128"/>
              </a:rPr>
              <a:t>bewaakte stalling kleiner, naar achterzijde</a:t>
            </a:r>
          </a:p>
          <a:p>
            <a:pPr lvl="1"/>
            <a:r>
              <a:rPr lang="nl-NL" b="1" smtClean="0">
                <a:ea typeface="ＭＳ Ｐゴシック" pitchFamily="34" charset="-128"/>
              </a:rPr>
              <a:t>weesfietsacties</a:t>
            </a:r>
            <a:r>
              <a:rPr lang="nl-NL" smtClean="0">
                <a:ea typeface="ＭＳ Ｐゴシック" pitchFamily="34" charset="-128"/>
              </a:rPr>
              <a:t> </a:t>
            </a:r>
            <a:r>
              <a:rPr lang="nl-NL" smtClean="0">
                <a:ea typeface="ＭＳ Ｐゴシック" pitchFamily="34" charset="-128"/>
                <a:sym typeface="Wingdings" pitchFamily="2" charset="2"/>
              </a:rPr>
              <a:t> 3 keer per jaar  </a:t>
            </a:r>
            <a:r>
              <a:rPr lang="nl-NL" smtClean="0">
                <a:solidFill>
                  <a:srgbClr val="FF0000"/>
                </a:solidFill>
                <a:ea typeface="ＭＳ Ｐゴシック" pitchFamily="34" charset="-128"/>
                <a:sym typeface="Wingdings" pitchFamily="2" charset="2"/>
              </a:rPr>
              <a:t>10% </a:t>
            </a:r>
            <a:r>
              <a:rPr lang="nl-NL" smtClean="0">
                <a:ea typeface="ＭＳ Ｐゴシック" pitchFamily="34" charset="-128"/>
                <a:sym typeface="Wingdings" pitchFamily="2" charset="2"/>
              </a:rPr>
              <a:t>per ronde</a:t>
            </a:r>
            <a:endParaRPr lang="nl-NL" smtClean="0">
              <a:ea typeface="ＭＳ Ｐゴシック" pitchFamily="34" charset="-128"/>
            </a:endParaRPr>
          </a:p>
          <a:p>
            <a:pPr lvl="1"/>
            <a:r>
              <a:rPr lang="nl-NL" smtClean="0">
                <a:ea typeface="ＭＳ Ｐゴシック" pitchFamily="34" charset="-128"/>
              </a:rPr>
              <a:t>deels noodzakelijk vanwege verplaatsingen tijdelijke stalling</a:t>
            </a:r>
          </a:p>
        </p:txBody>
      </p:sp>
      <p:graphicFrame>
        <p:nvGraphicFramePr>
          <p:cNvPr id="29887" name="Group 191"/>
          <p:cNvGraphicFramePr>
            <a:graphicFrameLocks noGrp="1"/>
          </p:cNvGraphicFramePr>
          <p:nvPr>
            <p:ph sz="half" idx="2"/>
          </p:nvPr>
        </p:nvGraphicFramePr>
        <p:xfrm>
          <a:off x="922338" y="1358900"/>
          <a:ext cx="5170487" cy="2052638"/>
        </p:xfrm>
        <a:graphic>
          <a:graphicData uri="http://schemas.openxmlformats.org/drawingml/2006/table">
            <a:tbl>
              <a:tblPr/>
              <a:tblGrid>
                <a:gridCol w="1292225"/>
                <a:gridCol w="1293812"/>
                <a:gridCol w="1292225"/>
                <a:gridCol w="1292225"/>
              </a:tblGrid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bewaakt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onbewaakt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totaal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2007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2.500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3.625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6.125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2012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800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4.500*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5.300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9888" name="Rectangle 192"/>
          <p:cNvSpPr>
            <a:spLocks noChangeArrowheads="1"/>
          </p:cNvSpPr>
          <p:nvPr/>
        </p:nvSpPr>
        <p:spPr bwMode="auto">
          <a:xfrm>
            <a:off x="3794125" y="3465513"/>
            <a:ext cx="32924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5263" indent="-195263" eaLnBrk="0" hangingPunct="0">
              <a:buClr>
                <a:srgbClr val="00A6D6"/>
              </a:buClr>
            </a:pPr>
            <a:r>
              <a:rPr lang="nl-NL" sz="1800">
                <a:ea typeface="ＭＳ Ｐゴシック" pitchFamily="34" charset="-128"/>
              </a:rPr>
              <a:t>* gemiddelde; weekend 6.000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ea typeface="ＭＳ Ｐゴシック" pitchFamily="34" charset="-128"/>
              </a:rPr>
              <a:t>Wie zijn de fietsers?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5513" y="1216025"/>
            <a:ext cx="7254875" cy="2852738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900"/>
              </a:spcAft>
              <a:buFontTx/>
              <a:buNone/>
            </a:pPr>
            <a:r>
              <a:rPr lang="nl-NL" sz="1800" smtClean="0">
                <a:ea typeface="ＭＳ Ｐゴシック" pitchFamily="34" charset="-128"/>
              </a:rPr>
              <a:t>survey onder Delftse stationsfietsparkeerders (n=1101)</a:t>
            </a:r>
          </a:p>
          <a:p>
            <a:pPr lvl="1">
              <a:lnSpc>
                <a:spcPct val="90000"/>
              </a:lnSpc>
            </a:pPr>
            <a:r>
              <a:rPr lang="nl-NL" sz="1800" smtClean="0">
                <a:ea typeface="ＭＳ Ｐゴシック" pitchFamily="34" charset="-128"/>
              </a:rPr>
              <a:t>helft studenten, rest werkend en beetje overig</a:t>
            </a:r>
          </a:p>
          <a:p>
            <a:pPr lvl="1">
              <a:lnSpc>
                <a:spcPct val="90000"/>
              </a:lnSpc>
            </a:pPr>
            <a:r>
              <a:rPr lang="nl-NL" sz="1800" smtClean="0">
                <a:ea typeface="ＭＳ Ｐゴシック" pitchFamily="34" charset="-128"/>
              </a:rPr>
              <a:t>voortransport 71%, natransport 29%</a:t>
            </a:r>
          </a:p>
          <a:p>
            <a:pPr lvl="1">
              <a:lnSpc>
                <a:spcPct val="90000"/>
              </a:lnSpc>
            </a:pPr>
            <a:r>
              <a:rPr lang="nl-NL" sz="1800" smtClean="0">
                <a:ea typeface="ＭＳ Ｐゴシック" pitchFamily="34" charset="-128"/>
              </a:rPr>
              <a:t>2% langparkeerders (week of langer) </a:t>
            </a:r>
            <a:r>
              <a:rPr lang="nl-NL" sz="1800" smtClean="0">
                <a:ea typeface="ＭＳ Ｐゴシック" pitchFamily="34" charset="-128"/>
                <a:sym typeface="Wingdings" pitchFamily="2" charset="2"/>
              </a:rPr>
              <a:t> onderschatting</a:t>
            </a:r>
            <a:endParaRPr lang="nl-NL" sz="180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nl-NL" sz="1800" smtClean="0">
                <a:ea typeface="ＭＳ Ｐゴシック" pitchFamily="34" charset="-128"/>
              </a:rPr>
              <a:t>bewaakt stallen 15% </a:t>
            </a:r>
          </a:p>
          <a:p>
            <a:pPr lvl="1">
              <a:lnSpc>
                <a:spcPct val="90000"/>
              </a:lnSpc>
            </a:pPr>
            <a:r>
              <a:rPr lang="nl-NL" sz="1800" smtClean="0">
                <a:ea typeface="ＭＳ Ｐゴシック" pitchFamily="34" charset="-128"/>
              </a:rPr>
              <a:t>4% studenten stalt bewaakt</a:t>
            </a:r>
          </a:p>
          <a:p>
            <a:pPr lvl="1">
              <a:lnSpc>
                <a:spcPct val="90000"/>
              </a:lnSpc>
            </a:pPr>
            <a:r>
              <a:rPr lang="nl-NL" sz="1800" smtClean="0">
                <a:ea typeface="ＭＳ Ｐゴシック" pitchFamily="34" charset="-128"/>
              </a:rPr>
              <a:t>diefstal en beschadiging niet gerelateerd aan bewaakt stallen</a:t>
            </a:r>
          </a:p>
          <a:p>
            <a:pPr lvl="1">
              <a:lnSpc>
                <a:spcPct val="90000"/>
              </a:lnSpc>
            </a:pPr>
            <a:endParaRPr lang="nl-NL" sz="1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NL" sz="1800" smtClean="0">
                <a:ea typeface="ＭＳ Ｐゴシック" pitchFamily="34" charset="-128"/>
              </a:rPr>
              <a:t>veel fietsen van lage kwaliteit (volgens eigen opgave)</a:t>
            </a:r>
          </a:p>
        </p:txBody>
      </p:sp>
      <p:pic>
        <p:nvPicPr>
          <p:cNvPr id="6" name="Picture 2" descr="http://roodpetje.nl/fixeer/enquete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 b="2306"/>
          <a:stretch/>
        </p:blipFill>
        <p:spPr bwMode="auto">
          <a:xfrm>
            <a:off x="6801694" y="2753311"/>
            <a:ext cx="2344366" cy="337400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aphicFrame>
        <p:nvGraphicFramePr>
          <p:cNvPr id="30756" name="Group 36"/>
          <p:cNvGraphicFramePr>
            <a:graphicFrameLocks noGrp="1"/>
          </p:cNvGraphicFramePr>
          <p:nvPr>
            <p:ph sz="half" idx="2"/>
          </p:nvPr>
        </p:nvGraphicFramePr>
        <p:xfrm>
          <a:off x="874713" y="4149725"/>
          <a:ext cx="5122862" cy="1271588"/>
        </p:xfrm>
        <a:graphic>
          <a:graphicData uri="http://schemas.openxmlformats.org/drawingml/2006/table">
            <a:tbl>
              <a:tblPr/>
              <a:tblGrid>
                <a:gridCol w="1423987"/>
                <a:gridCol w="1463675"/>
                <a:gridCol w="1409700"/>
                <a:gridCol w="825500"/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kwaliteit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bewaakt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onbewaakt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matig/slecht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9%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91%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100%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goed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34%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66%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  <a:buClr>
                          <a:srgbClr val="00A6D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100%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457200"/>
            <a:ext cx="7159625" cy="668338"/>
          </a:xfrm>
        </p:spPr>
        <p:txBody>
          <a:bodyPr/>
          <a:lstStyle/>
          <a:p>
            <a:r>
              <a:rPr lang="nl-NL" smtClean="0">
                <a:ea typeface="ＭＳ Ｐゴシック" pitchFamily="34" charset="-128"/>
              </a:rPr>
              <a:t>Gebruik prijsgevoeligheid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1216025"/>
            <a:ext cx="7472362" cy="4776788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300"/>
              </a:spcAft>
            </a:pPr>
            <a:r>
              <a:rPr lang="nl-NL" sz="2000" smtClean="0">
                <a:ea typeface="ＭＳ Ｐゴシック" pitchFamily="34" charset="-128"/>
              </a:rPr>
              <a:t>weesfietsachterlaters niet gevoelig voor </a:t>
            </a:r>
            <a:r>
              <a:rPr lang="nl-NL" sz="2000" smtClean="0">
                <a:ea typeface="ＭＳ Ｐゴシック" pitchFamily="34" charset="-128"/>
                <a:sym typeface="Wingdings" pitchFamily="2" charset="2"/>
              </a:rPr>
              <a:t>“kapitaal”-vernietging</a:t>
            </a:r>
          </a:p>
          <a:p>
            <a:pPr>
              <a:spcBef>
                <a:spcPts val="900"/>
              </a:spcBef>
              <a:spcAft>
                <a:spcPts val="300"/>
              </a:spcAft>
            </a:pPr>
            <a:endParaRPr lang="nl-NL" sz="2000" smtClean="0">
              <a:ea typeface="ＭＳ Ｐゴシック" pitchFamily="34" charset="-128"/>
            </a:endParaRPr>
          </a:p>
          <a:p>
            <a:pPr>
              <a:spcBef>
                <a:spcPts val="900"/>
              </a:spcBef>
              <a:spcAft>
                <a:spcPts val="300"/>
              </a:spcAft>
            </a:pPr>
            <a:r>
              <a:rPr lang="nl-NL" sz="2000" smtClean="0">
                <a:ea typeface="ＭＳ Ｐゴシック" pitchFamily="34" charset="-128"/>
              </a:rPr>
              <a:t>bijna alle fietsers prijsgevoeilig voor variabele kosten </a:t>
            </a:r>
            <a:r>
              <a:rPr lang="nl-NL" sz="2000" smtClean="0">
                <a:ea typeface="ＭＳ Ｐゴシック" pitchFamily="34" charset="-128"/>
                <a:sym typeface="Wingdings" pitchFamily="2" charset="2"/>
              </a:rPr>
              <a:t> stalling</a:t>
            </a:r>
            <a:endParaRPr lang="nl-NL" sz="2000" smtClean="0">
              <a:ea typeface="ＭＳ Ｐゴシック" pitchFamily="34" charset="-128"/>
            </a:endParaRP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nl-NL" sz="2000" smtClean="0">
                <a:ea typeface="ＭＳ Ｐゴシック" pitchFamily="34" charset="-128"/>
              </a:rPr>
              <a:t>stated preference 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nl-NL" sz="2000" smtClean="0">
                <a:ea typeface="ＭＳ Ｐゴシック" pitchFamily="34" charset="-128"/>
              </a:rPr>
              <a:t>12% kiest voor bewaakt, ongeacht kosten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nl-NL" sz="2000" smtClean="0">
                <a:ea typeface="ＭＳ Ｐゴシック" pitchFamily="34" charset="-128"/>
              </a:rPr>
              <a:t>grote bereidheid tot lange loopafstand mits gratis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nl-NL" sz="2000" smtClean="0">
                <a:ea typeface="ＭＳ Ｐゴシック" pitchFamily="34" charset="-128"/>
              </a:rPr>
              <a:t>pas bij €0,30 kiest helft voor bewaking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endParaRPr lang="nl-NL" sz="2000" smtClean="0">
              <a:ea typeface="ＭＳ Ｐゴシック" pitchFamily="34" charset="-128"/>
            </a:endParaRPr>
          </a:p>
          <a:p>
            <a:pPr>
              <a:spcBef>
                <a:spcPts val="900"/>
              </a:spcBef>
              <a:spcAft>
                <a:spcPts val="300"/>
              </a:spcAft>
            </a:pPr>
            <a:r>
              <a:rPr lang="nl-NL" sz="2000" smtClean="0">
                <a:ea typeface="ＭＳ Ｐゴシック" pitchFamily="34" charset="-128"/>
              </a:rPr>
              <a:t>oud barrel = tè goedkoop </a:t>
            </a:r>
            <a:r>
              <a:rPr lang="nl-NL" sz="2000" smtClean="0">
                <a:ea typeface="ＭＳ Ｐゴシック" pitchFamily="34" charset="-128"/>
                <a:sym typeface="Wingdings" pitchFamily="2" charset="2"/>
              </a:rPr>
              <a:t> lokt onzorgvuldig gedrag uit</a:t>
            </a:r>
          </a:p>
          <a:p>
            <a:pPr>
              <a:spcBef>
                <a:spcPts val="900"/>
              </a:spcBef>
              <a:spcAft>
                <a:spcPts val="300"/>
              </a:spcAft>
            </a:pPr>
            <a:endParaRPr lang="nl-NL" sz="2000" smtClean="0">
              <a:ea typeface="ＭＳ Ｐゴシック" pitchFamily="34" charset="-128"/>
              <a:sym typeface="Wingdings" pitchFamily="2" charset="2"/>
            </a:endParaRPr>
          </a:p>
          <a:p>
            <a:pPr>
              <a:spcBef>
                <a:spcPts val="900"/>
              </a:spcBef>
              <a:spcAft>
                <a:spcPts val="300"/>
              </a:spcAft>
            </a:pPr>
            <a:r>
              <a:rPr lang="nl-NL" sz="2000" smtClean="0">
                <a:ea typeface="ＭＳ Ｐゴシック" pitchFamily="34" charset="-128"/>
              </a:rPr>
              <a:t>vanwege prijsgevoeligheid: voorkom spotgoedkope markt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457200"/>
            <a:ext cx="7159625" cy="668338"/>
          </a:xfrm>
        </p:spPr>
        <p:txBody>
          <a:bodyPr/>
          <a:lstStyle/>
          <a:p>
            <a:r>
              <a:rPr lang="nl-NL" smtClean="0">
                <a:ea typeface="ＭＳ Ｐゴシック" pitchFamily="34" charset="-128"/>
              </a:rPr>
              <a:t>Deelfietsensysteem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1216025"/>
            <a:ext cx="7138987" cy="4776788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300"/>
              </a:spcAft>
              <a:buFontTx/>
              <a:buNone/>
            </a:pPr>
            <a:r>
              <a:rPr lang="nl-NL" sz="2000" smtClean="0">
                <a:ea typeface="ＭＳ Ｐゴシック" pitchFamily="34" charset="-128"/>
              </a:rPr>
              <a:t>studentonderzoekjes</a:t>
            </a:r>
          </a:p>
          <a:p>
            <a:pPr lvl="1">
              <a:spcBef>
                <a:spcPct val="40000"/>
              </a:spcBef>
              <a:spcAft>
                <a:spcPct val="40000"/>
              </a:spcAft>
            </a:pPr>
            <a:r>
              <a:rPr lang="nl-NL" sz="2000" smtClean="0">
                <a:ea typeface="ＭＳ Ｐゴシック" pitchFamily="34" charset="-128"/>
              </a:rPr>
              <a:t>er lijkt markt voor een systeem à la Velib</a:t>
            </a:r>
          </a:p>
          <a:p>
            <a:pPr lvl="1">
              <a:spcBef>
                <a:spcPct val="40000"/>
              </a:spcBef>
              <a:spcAft>
                <a:spcPct val="40000"/>
              </a:spcAft>
            </a:pPr>
            <a:r>
              <a:rPr lang="nl-NL" sz="2000" smtClean="0">
                <a:ea typeface="ＭＳ Ｐゴシック" pitchFamily="34" charset="-128"/>
              </a:rPr>
              <a:t>minder fietsen nodig: </a:t>
            </a:r>
            <a:br>
              <a:rPr lang="nl-NL" sz="2000" smtClean="0">
                <a:ea typeface="ＭＳ Ｐゴシック" pitchFamily="34" charset="-128"/>
              </a:rPr>
            </a:br>
            <a:r>
              <a:rPr lang="nl-NL" sz="2000" smtClean="0">
                <a:ea typeface="ＭＳ Ｐゴシック" pitchFamily="34" charset="-128"/>
              </a:rPr>
              <a:t>		meervoudig gebruik</a:t>
            </a:r>
          </a:p>
          <a:p>
            <a:pPr lvl="1">
              <a:spcBef>
                <a:spcPct val="40000"/>
              </a:spcBef>
              <a:spcAft>
                <a:spcPct val="40000"/>
              </a:spcAft>
            </a:pPr>
            <a:r>
              <a:rPr lang="nl-NL" sz="2000" smtClean="0">
                <a:ea typeface="ＭＳ Ｐゴシック" pitchFamily="34" charset="-128"/>
              </a:rPr>
              <a:t>oplossing voor incidentele fietsers </a:t>
            </a:r>
            <a:br>
              <a:rPr lang="nl-NL" sz="2000" smtClean="0">
                <a:ea typeface="ＭＳ Ｐゴシック" pitchFamily="34" charset="-128"/>
              </a:rPr>
            </a:br>
            <a:r>
              <a:rPr lang="nl-NL" sz="2000" smtClean="0">
                <a:ea typeface="ＭＳ Ｐゴシック" pitchFamily="34" charset="-128"/>
              </a:rPr>
              <a:t>= vaak natransport-langparkeerders</a:t>
            </a:r>
          </a:p>
          <a:p>
            <a:pPr lvl="1">
              <a:spcBef>
                <a:spcPct val="40000"/>
              </a:spcBef>
              <a:spcAft>
                <a:spcPct val="40000"/>
              </a:spcAft>
            </a:pPr>
            <a:r>
              <a:rPr lang="nl-NL" sz="2000" smtClean="0">
                <a:ea typeface="ＭＳ Ｐゴシック" pitchFamily="34" charset="-128"/>
              </a:rPr>
              <a:t>oplossing voor oude barrels = potentiële weesfietsen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FontTx/>
              <a:buNone/>
            </a:pPr>
            <a:r>
              <a:rPr lang="nl-NL" sz="2000" smtClean="0">
                <a:ea typeface="ＭＳ Ｐゴシック" pitchFamily="34" charset="-128"/>
              </a:rPr>
              <a:t>alternatief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nl-NL" sz="2000" smtClean="0">
                <a:ea typeface="ＭＳ Ｐゴシック" pitchFamily="34" charset="-128"/>
              </a:rPr>
              <a:t>pool van voor- en natransportfietsers koppelen aan deelfiets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775" y="609600"/>
            <a:ext cx="294322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ubtitle 3"/>
          <p:cNvSpPr>
            <a:spLocks noGrp="1"/>
          </p:cNvSpPr>
          <p:nvPr>
            <p:ph type="subTitle" idx="1"/>
          </p:nvPr>
        </p:nvSpPr>
        <p:spPr>
          <a:xfrm>
            <a:off x="1352550" y="1665288"/>
            <a:ext cx="6391275" cy="2713037"/>
          </a:xfrm>
        </p:spPr>
        <p:txBody>
          <a:bodyPr/>
          <a:lstStyle/>
          <a:p>
            <a:r>
              <a:rPr lang="nl-NL" smtClean="0">
                <a:ea typeface="ＭＳ Ｐゴシック" pitchFamily="34" charset="-128"/>
              </a:rPr>
              <a:t>Rapport Fietsparkeren</a:t>
            </a:r>
          </a:p>
          <a:p>
            <a:r>
              <a:rPr lang="nl-NL" smtClean="0">
                <a:ea typeface="ＭＳ Ｐゴシック" pitchFamily="34" charset="-128"/>
              </a:rPr>
              <a:t>email naar </a:t>
            </a:r>
            <a:r>
              <a:rPr lang="nl-NL" smtClean="0">
                <a:solidFill>
                  <a:schemeClr val="bg2"/>
                </a:solidFill>
                <a:ea typeface="ＭＳ Ｐゴシック" pitchFamily="34" charset="-128"/>
              </a:rPr>
              <a:t>c.maat@tudelft.nl</a:t>
            </a:r>
          </a:p>
          <a:p>
            <a:endParaRPr lang="nl-NL" smtClean="0">
              <a:ea typeface="ＭＳ Ｐゴシック" pitchFamily="34" charset="-128"/>
            </a:endParaRPr>
          </a:p>
          <a:p>
            <a:r>
              <a:rPr lang="nl-NL" smtClean="0">
                <a:ea typeface="ＭＳ Ｐゴシック" pitchFamily="34" charset="-128"/>
              </a:rPr>
              <a:t>paper &amp; presentatie </a:t>
            </a:r>
          </a:p>
          <a:p>
            <a:r>
              <a:rPr lang="nl-NL" smtClean="0">
                <a:ea typeface="ＭＳ Ｐゴシック" pitchFamily="34" charset="-128"/>
              </a:rPr>
              <a:t>Colloquium Vervoersplanologisch Speurwerk, Amsterdam, november 2012</a:t>
            </a:r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text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xt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12838</TotalTime>
  <Words>278</Words>
  <Application>Microsoft Office PowerPoint</Application>
  <PresentationFormat>Diavoorstelling (4:3)</PresentationFormat>
  <Paragraphs>86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Ontwerpsjabloon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20" baseType="lpstr">
      <vt:lpstr>Tahoma</vt:lpstr>
      <vt:lpstr>Arial</vt:lpstr>
      <vt:lpstr>Bookman Old Style</vt:lpstr>
      <vt:lpstr>ＭＳ Ｐゴシック</vt:lpstr>
      <vt:lpstr>Times</vt:lpstr>
      <vt:lpstr>Calibri</vt:lpstr>
      <vt:lpstr>Symbol</vt:lpstr>
      <vt:lpstr>Wingdings</vt:lpstr>
      <vt:lpstr>Times New Roman</vt:lpstr>
      <vt:lpstr>text</vt:lpstr>
      <vt:lpstr>text</vt:lpstr>
      <vt:lpstr>Fietsparkeren Spoorzone Delft</vt:lpstr>
      <vt:lpstr>Fietsstad Delft</vt:lpstr>
      <vt:lpstr>Dia 3</vt:lpstr>
      <vt:lpstr>Dit kan zo niet doorgaan</vt:lpstr>
      <vt:lpstr>Huidige cijfers</vt:lpstr>
      <vt:lpstr>Wie zijn de fietsers?</vt:lpstr>
      <vt:lpstr>Gebruik prijsgevoeligheid</vt:lpstr>
      <vt:lpstr>Deelfietsensysteem</vt:lpstr>
      <vt:lpstr>Dia 9</vt:lpstr>
    </vt:vector>
  </TitlesOfParts>
  <Company>biwilderd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Missie en Visie TU Delft</dc:title>
  <dc:creator>Bianca Wighman</dc:creator>
  <cp:lastModifiedBy>Kees</cp:lastModifiedBy>
  <cp:revision>1182</cp:revision>
  <cp:lastPrinted>2010-08-18T11:28:56Z</cp:lastPrinted>
  <dcterms:created xsi:type="dcterms:W3CDTF">2011-02-22T09:03:58Z</dcterms:created>
  <dcterms:modified xsi:type="dcterms:W3CDTF">2012-10-04T08:39:34Z</dcterms:modified>
</cp:coreProperties>
</file>